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98" r:id="rId3"/>
    <p:sldId id="257" r:id="rId5"/>
    <p:sldId id="386" r:id="rId6"/>
    <p:sldId id="387" r:id="rId7"/>
    <p:sldId id="407" r:id="rId8"/>
    <p:sldId id="408" r:id="rId9"/>
    <p:sldId id="409" r:id="rId10"/>
    <p:sldId id="410" r:id="rId11"/>
    <p:sldId id="411" r:id="rId12"/>
    <p:sldId id="423" r:id="rId13"/>
    <p:sldId id="425" r:id="rId14"/>
    <p:sldId id="421" r:id="rId15"/>
    <p:sldId id="424" r:id="rId16"/>
    <p:sldId id="422" r:id="rId17"/>
    <p:sldId id="426" r:id="rId18"/>
    <p:sldId id="413" r:id="rId19"/>
    <p:sldId id="415" r:id="rId20"/>
    <p:sldId id="416" r:id="rId21"/>
    <p:sldId id="414" r:id="rId22"/>
    <p:sldId id="299" r:id="rId23"/>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C106A"/>
    <a:srgbClr val="6C106B"/>
    <a:srgbClr val="6A0060"/>
    <a:srgbClr val="9C5A99"/>
    <a:srgbClr val="D5B9D2"/>
    <a:srgbClr val="EFE6F4"/>
    <a:srgbClr val="FBF2FF"/>
    <a:srgbClr val="756271"/>
    <a:srgbClr val="EAEFF7"/>
    <a:srgbClr val="FFFD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2" autoAdjust="0"/>
    <p:restoredTop sz="81530" autoAdjust="0"/>
  </p:normalViewPr>
  <p:slideViewPr>
    <p:cSldViewPr snapToGrid="0">
      <p:cViewPr varScale="1">
        <p:scale>
          <a:sx n="90" d="100"/>
          <a:sy n="90" d="100"/>
        </p:scale>
        <p:origin x="1408" y="18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7" Type="http://schemas.openxmlformats.org/officeDocument/2006/relationships/tags" Target="tags/tag14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3.png>
</file>

<file path=ppt/media/image4.png>
</file>

<file path=ppt/media/image5.wdp>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A214F5-3BEF-4355-89C0-5D90E2F52C8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C59ABA-4B76-4A27-B16E-1ABD437123D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a:lnSpc>
                <a:spcPct val="125000"/>
              </a:lnSpc>
            </a:pPr>
            <a:r>
              <a:rPr lang="zh-CN" altLang="en-US" dirty="0"/>
              <a:t>各位评委老师好，我是软件学院的工程硕士陈氢，我的毕业设计题目是全动飞行模拟视景系统中数据交换子系统的设计与实现，指导老师是冯桂焕</a:t>
            </a:r>
            <a:r>
              <a:rPr lang="zh-CN" altLang="en-US" dirty="0"/>
              <a:t>副教授。</a:t>
            </a:r>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下面简单讲一下系统的实现，首先看仿真机侧数据交换模块，这是该模块的核心类图，</a:t>
            </a:r>
            <a:r>
              <a:rPr lang="en-US" altLang="zh-CN" dirty="0"/>
              <a:t>Context</a:t>
            </a:r>
            <a:r>
              <a:rPr lang="zh-CN" altLang="en-US" dirty="0"/>
              <a:t>类是仿真机侧的数据交换环境，主要依赖三个部分，分别是网卡侦听部分，负责数据帧的收发，线程实例，</a:t>
            </a:r>
            <a:r>
              <a:rPr lang="en-US" altLang="zh-CN" dirty="0"/>
              <a:t>CAE</a:t>
            </a:r>
            <a:r>
              <a:rPr lang="zh-CN" altLang="en-US" dirty="0"/>
              <a:t>设备实例代表</a:t>
            </a:r>
            <a:r>
              <a:rPr lang="en-US" altLang="zh-CN" dirty="0"/>
              <a:t>CAE</a:t>
            </a:r>
            <a:r>
              <a:rPr lang="zh-CN" altLang="en-US" dirty="0"/>
              <a:t>公司的</a:t>
            </a:r>
            <a:r>
              <a:rPr lang="zh-CN" altLang="en-US" dirty="0"/>
              <a:t>仿真机。</a:t>
            </a: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列出重要的解析仿真机数据帧的代码，主要分为两个部分，一是跳过数据帧的头部信息，二是按照每条指令头部的长度信息将粘合在一起的多条指令</a:t>
            </a:r>
            <a:r>
              <a:rPr lang="zh-CN" altLang="en-US" dirty="0"/>
              <a:t>分开。</a:t>
            </a: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协议转换模块的核心类图如上所示，其中的关键是指令转换器的模板类，每个转换器代表了一对仿真机指令与自定义指令相互转换。在设备实例的初始化中，需要</a:t>
            </a:r>
            <a:r>
              <a:rPr lang="zh-CN" altLang="en-US" dirty="0"/>
              <a:t>先注册多个</a:t>
            </a:r>
            <a:r>
              <a:rPr lang="zh-CN" altLang="en-US" dirty="0"/>
              <a:t>转换器。</a:t>
            </a: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此处同样以指令代号</a:t>
            </a:r>
            <a:r>
              <a:rPr lang="en-US" altLang="zh-CN" dirty="0"/>
              <a:t>21h</a:t>
            </a:r>
            <a:r>
              <a:rPr lang="zh-CN" altLang="en-US" dirty="0"/>
              <a:t>为例，将左侧的仿真机指令转换为右侧的自定义指令，这里面的转换包括数字表示方式的变换与一个经纬度坐标系到笛卡尔坐标系的</a:t>
            </a:r>
            <a:r>
              <a:rPr lang="zh-CN" altLang="en-US" dirty="0"/>
              <a:t>转换。</a:t>
            </a: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图像生成器侧数据交换模块的类图如上，同样有一个交换环境类，一个线程实例类，此处</a:t>
            </a:r>
            <a:r>
              <a:rPr lang="zh-CN" altLang="en-US" dirty="0"/>
              <a:t>可以使用</a:t>
            </a:r>
            <a:r>
              <a:rPr lang="en-US" altLang="zh-CN" dirty="0"/>
              <a:t>TCP</a:t>
            </a:r>
            <a:r>
              <a:rPr lang="zh-CN" altLang="en-US" dirty="0"/>
              <a:t>通信</a:t>
            </a:r>
            <a:r>
              <a:rPr lang="zh-CN" altLang="en-US" dirty="0"/>
              <a:t>方式，</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包括发送方对指令的重新粘合，序列化，以及接收方在收到指令后根据指令类型</a:t>
            </a:r>
            <a:r>
              <a:rPr lang="zh-CN" altLang="en-US" dirty="0"/>
              <a:t>分配处理。</a:t>
            </a: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该模块的关键代码首先是接收方从接收队列中对数据反序列化，将拆分后的指令加入到</a:t>
            </a:r>
            <a:r>
              <a:rPr lang="zh-CN" altLang="en-US" dirty="0"/>
              <a:t>队列中。</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指令处理的部分会从该队列中拿去指令，并根据指令代号查找响应的处理器去根据指令内容</a:t>
            </a:r>
            <a:r>
              <a:rPr lang="zh-CN" altLang="en-US" dirty="0"/>
              <a:t>执行逻辑。</a:t>
            </a: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下面来看测试与优化，我们的测试环境如上所示，虚拟仿真机一侧连接仿真机，另一侧通过交换机连接三个图像生成器，使用三个投影仪完成对模拟座舱前方球幕的</a:t>
            </a:r>
            <a:r>
              <a:rPr lang="zh-CN" altLang="en-US" dirty="0"/>
              <a:t>投影。</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测试用例按照指令划分，如仿真机的</a:t>
            </a:r>
            <a:r>
              <a:rPr lang="en-US" altLang="zh-CN" dirty="0"/>
              <a:t>21h</a:t>
            </a:r>
            <a:r>
              <a:rPr lang="zh-CN" altLang="en-US" dirty="0"/>
              <a:t>指令测试用例如下，系统运行后仿真机便会根据操作每一帧都会给出该指令，视景图像能够根据正常运动便通过测试。这是飞机沿跑道起飞的</a:t>
            </a:r>
            <a:r>
              <a:rPr lang="zh-CN" altLang="en-US" dirty="0"/>
              <a:t>过程。</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这是灯光指令的效果，这是天气指令的效果，看到变成了下雪的</a:t>
            </a:r>
            <a:r>
              <a:rPr lang="zh-CN" altLang="en-US" dirty="0"/>
              <a:t>天气。</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测试过程中同样发现了</a:t>
            </a:r>
            <a:r>
              <a:rPr lang="zh-CN" altLang="en-US" dirty="0"/>
              <a:t>一些问题。</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问题是，原因是不能同时到达，结合投影仪垂直同步的原因可能会错过更新周期导致帧的</a:t>
            </a:r>
            <a:r>
              <a:rPr lang="zh-CN" altLang="en-US" dirty="0"/>
              <a:t>落后，</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方案是引入网络帧缓冲机制，因为仿真机发出指令的频率是固定的，设定等待几帧的时间后再</a:t>
            </a:r>
            <a:r>
              <a:rPr lang="zh-CN" altLang="en-US" dirty="0"/>
              <a:t>进行。</a:t>
            </a: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经过上述优化后又发现在交汇处存在波纹状的抖动问题，</a:t>
            </a:r>
            <a:r>
              <a:rPr lang="zh-CN" altLang="en-US">
                <a:sym typeface="+mn-ea"/>
              </a:rPr>
              <a:t>多个投影仪同一帧内容的刷新时刻不同，导致一帧时间以内的图像不一致性。这个问题同样也会加剧之前提到的撕裂问题。</a:t>
            </a:r>
            <a:endParaRPr lang="zh-CN" altLang="en-US">
              <a:sym typeface="+mn-ea"/>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a:t>我们采用插值的方法缓解问题，</a:t>
            </a:r>
            <a:r>
              <a:rPr lang="zh-CN" altLang="en-US">
                <a:sym typeface="+mn-ea"/>
              </a:rPr>
              <a:t>每帧应开始时间与实际开始时间进行插值，相当于将一帧的差异分到了两帧中，可以明显改善问题。</a:t>
            </a:r>
            <a:endParaRPr lang="zh-CN" altLang="en-US"/>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简单念</a:t>
            </a:r>
            <a:r>
              <a:rPr lang="en-US" altLang="zh-CN" dirty="0"/>
              <a:t>ppt</a:t>
            </a:r>
            <a:endParaRPr lang="en-US" altLang="zh-CN"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01 2</a:t>
            </a:r>
            <a:r>
              <a:rPr lang="zh-CN" altLang="en-US" dirty="0"/>
              <a:t>分半</a:t>
            </a:r>
            <a:r>
              <a:rPr lang="en-US" altLang="zh-CN" dirty="0"/>
              <a:t> 02 </a:t>
            </a:r>
            <a:r>
              <a:rPr lang="zh-CN" altLang="en-US" dirty="0"/>
              <a:t>半分钟</a:t>
            </a:r>
            <a:r>
              <a:rPr lang="en-US" altLang="zh-CN" dirty="0"/>
              <a:t> 03 3</a:t>
            </a:r>
            <a:r>
              <a:rPr lang="zh-CN" altLang="en-US" dirty="0"/>
              <a:t>分钟</a:t>
            </a:r>
            <a:r>
              <a:rPr lang="en-US" altLang="zh-CN" dirty="0"/>
              <a:t> 04 1</a:t>
            </a:r>
            <a:r>
              <a:rPr lang="zh-CN" altLang="en-US" dirty="0"/>
              <a:t>分半</a:t>
            </a:r>
            <a:r>
              <a:rPr lang="en-US" altLang="zh-CN" dirty="0"/>
              <a:t> 05 </a:t>
            </a:r>
            <a:r>
              <a:rPr lang="zh-CN" altLang="en-US" dirty="0"/>
              <a:t>两分钟</a:t>
            </a:r>
            <a:r>
              <a:rPr lang="en-US" altLang="zh-CN" dirty="0"/>
              <a:t> 06 </a:t>
            </a:r>
            <a:r>
              <a:rPr lang="zh-CN" altLang="en-US" dirty="0"/>
              <a:t>半分钟</a:t>
            </a:r>
            <a:endParaRPr lang="zh-CN" altLang="en-US" dirty="0"/>
          </a:p>
          <a:p>
            <a:r>
              <a:rPr lang="zh-CN" altLang="en-US" dirty="0"/>
              <a:t>我的讲述将分为</a:t>
            </a:r>
            <a:r>
              <a:rPr lang="zh-CN" altLang="en-US" dirty="0"/>
              <a:t>如下六个部分</a:t>
            </a:r>
            <a:r>
              <a:rPr lang="zh-CN" altLang="en-US" dirty="0"/>
              <a:t>进行。</a:t>
            </a: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我们首先来看选题</a:t>
            </a:r>
            <a:r>
              <a:rPr lang="zh-CN" altLang="en-US" dirty="0"/>
              <a:t>背景。</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全动飞行模拟机是供飞行员的训练的专业设备，他首先是每个飞行员必备的日常训练项目，其次飞机的驾驶资格不同于汽车，飞行员必须在相同型号的模拟机上完成训练后才能获得该型号飞机的驾驶资格。</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因此各型号飞机必须有对应的全动模拟机。下图是一个全动模拟机的外观，其内部是这样的，前面提供飞行图像的就是视景</a:t>
            </a:r>
            <a:r>
              <a:rPr lang="zh-CN" altLang="en-US" dirty="0"/>
              <a:t>系统。</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整个模拟机的体系结构可以用该图简单表示，飞行员坐在模拟座舱中进行操作，所有操作会交给核心仿真机进行仿真计算，计算的结果会以指令的形式给到各个系统，以实现对应的</a:t>
            </a:r>
            <a:r>
              <a:rPr lang="zh-CN" altLang="en-US" dirty="0"/>
              <a:t>效果。</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视景系统中会有负责处理指令的部分，图像生成器则会根据指令内容执行场景逻辑，并渲染图像，最终由投影仪完成</a:t>
            </a:r>
            <a:r>
              <a:rPr lang="zh-CN" altLang="en-US" dirty="0"/>
              <a:t>投影。</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该领域目前的问题是设备全部依赖进口，成本非常高，二次开发困难，且存在技术封锁的风险。国产</a:t>
            </a:r>
            <a:r>
              <a:rPr lang="en-US" altLang="zh-CN" dirty="0"/>
              <a:t>C919</a:t>
            </a:r>
            <a:r>
              <a:rPr lang="zh-CN" altLang="en-US" dirty="0"/>
              <a:t>飞机已然问世，但对应模拟机仍需进口，需要尽快打破该</a:t>
            </a:r>
            <a:r>
              <a:rPr lang="zh-CN" altLang="en-US" dirty="0"/>
              <a:t>局面。</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项目意义首先是提供搭载于训练用模拟机上的自研视景系统，另一方面</a:t>
            </a:r>
            <a:r>
              <a:rPr lang="zh-CN" altLang="en-US" dirty="0"/>
              <a:t>是未来国产</a:t>
            </a:r>
            <a:r>
              <a:rPr lang="zh-CN" altLang="en-US" dirty="0"/>
              <a:t>模拟机的</a:t>
            </a:r>
            <a:r>
              <a:rPr lang="zh-CN" altLang="en-US" dirty="0"/>
              <a:t>重要组成部分。</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ym typeface="+mn-ea"/>
              </a:rPr>
              <a:t>我们现在只能基于已有的进口仿真机进行开发，选择该行业的巨擘也是国内保有量最多的</a:t>
            </a:r>
            <a:r>
              <a:rPr lang="en-US" altLang="zh-CN" dirty="0">
                <a:sym typeface="+mn-ea"/>
              </a:rPr>
              <a:t>CAE</a:t>
            </a:r>
            <a:r>
              <a:rPr lang="zh-CN" altLang="en-US" dirty="0">
                <a:sym typeface="+mn-ea"/>
              </a:rPr>
              <a:t>公司产品。</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刚才讲到仿真机会通过指令控制视景系统，指令可能用于控制飞机的位置，飞行姿态，飞机灯光，天气变换等，同时视景系统中也会反馈飞机与场景中的建筑碰撞</a:t>
            </a:r>
            <a:r>
              <a:rPr lang="zh-CN" altLang="en-US" dirty="0"/>
              <a:t>信息。</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指令的流向是双向</a:t>
            </a:r>
            <a:r>
              <a:rPr lang="zh-CN" altLang="en-US" dirty="0"/>
              <a:t>的。</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问题是</a:t>
            </a:r>
            <a:r>
              <a:rPr lang="zh-CN" altLang="en-US">
                <a:sym typeface="+mn-ea"/>
              </a:rPr>
              <a:t>进口仿真机并不对外开放接口，需要探索其指令交换协议，才能进一步基于其开发。同时我们的视景系统目标并不是仅仅能搭载于该仿真机上，适配不同</a:t>
            </a:r>
            <a:r>
              <a:rPr lang="zh-CN" altLang="en-US">
                <a:sym typeface="+mn-ea"/>
              </a:rPr>
              <a:t>厂商仿真机指令的</a:t>
            </a:r>
            <a:r>
              <a:rPr lang="zh-CN" altLang="en-US">
                <a:sym typeface="+mn-ea"/>
              </a:rPr>
              <a:t>能力。</a:t>
            </a:r>
            <a:endParaRPr lang="zh-CN" altLang="en-US">
              <a:sym typeface="+mn-ea"/>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a:sym typeface="+mn-ea"/>
              </a:rPr>
              <a:t>数据交换子系统便主要承担双方沟通桥梁，屏蔽差异的</a:t>
            </a:r>
            <a:r>
              <a:rPr lang="zh-CN" altLang="en-US">
                <a:sym typeface="+mn-ea"/>
              </a:rPr>
              <a:t>角色。</a:t>
            </a:r>
            <a:endParaRPr lang="zh-CN" altLang="en-US">
              <a:sym typeface="+mn-ea"/>
            </a:endParaRPr>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系统中主要技术如上，主要包含一些数据帧的分析、收发工具；数据交换协议，主要航空坐标系等</a:t>
            </a:r>
            <a:r>
              <a:rPr lang="zh-CN" altLang="en-US" dirty="0"/>
              <a:t>内容。</a:t>
            </a: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首先需要对仿真机指令的协议进行探究，存在一份</a:t>
            </a:r>
            <a:r>
              <a:rPr lang="zh-CN" altLang="en-US">
                <a:sym typeface="+mn-ea"/>
              </a:rPr>
              <a:t>年代古老</a:t>
            </a:r>
            <a:r>
              <a:rPr lang="zh-CN" altLang="en-US">
                <a:sym typeface="+mn-ea"/>
              </a:rPr>
              <a:t>相关文档做参考，我们可以使用网络流量分析的方法，使用</a:t>
            </a:r>
            <a:r>
              <a:rPr lang="en-US" altLang="zh-CN">
                <a:sym typeface="+mn-ea"/>
              </a:rPr>
              <a:t>wireshark</a:t>
            </a:r>
            <a:r>
              <a:rPr lang="zh-CN" altLang="en-US">
                <a:sym typeface="+mn-ea"/>
              </a:rPr>
              <a:t>截取仿真机的数据帧结合文档进行</a:t>
            </a:r>
            <a:r>
              <a:rPr lang="zh-CN" altLang="en-US">
                <a:sym typeface="+mn-ea"/>
              </a:rPr>
              <a:t>验证。</a:t>
            </a:r>
            <a:endParaRPr lang="zh-CN" altLang="en-US">
              <a:sym typeface="+mn-ea"/>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a:sym typeface="+mn-ea"/>
              </a:rPr>
              <a:t>右侧是截取到的一个简单数据帧，数据帧的组织结构如左下所示，需要特别主义的是</a:t>
            </a:r>
            <a:r>
              <a:rPr lang="zh-CN" altLang="en-US">
                <a:solidFill>
                  <a:srgbClr val="6A0060"/>
                </a:solidFill>
                <a:sym typeface="+mn-ea"/>
              </a:rPr>
              <a:t>仅含有以太网协议头，说明仿真机的网络协议栈十分简单，数据帧不能由</a:t>
            </a:r>
            <a:r>
              <a:rPr lang="en-US" altLang="zh-CN">
                <a:solidFill>
                  <a:srgbClr val="6A0060"/>
                </a:solidFill>
                <a:sym typeface="+mn-ea"/>
              </a:rPr>
              <a:t>OS</a:t>
            </a:r>
            <a:r>
              <a:rPr lang="zh-CN" altLang="en-US">
                <a:solidFill>
                  <a:srgbClr val="6A0060"/>
                </a:solidFill>
                <a:sym typeface="+mn-ea"/>
              </a:rPr>
              <a:t>的网络协议栈</a:t>
            </a:r>
            <a:r>
              <a:rPr lang="zh-CN" altLang="en-US">
                <a:solidFill>
                  <a:srgbClr val="6A0060"/>
                </a:solidFill>
                <a:sym typeface="+mn-ea"/>
              </a:rPr>
              <a:t>处理。</a:t>
            </a:r>
            <a:endParaRPr lang="zh-CN" altLang="en-US">
              <a:solidFill>
                <a:srgbClr val="6A0060"/>
              </a:solidFill>
              <a:sym typeface="+mn-ea"/>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a:solidFill>
                  <a:srgbClr val="6A0060"/>
                </a:solidFill>
                <a:sym typeface="+mn-ea"/>
              </a:rPr>
              <a:t>数据帧中指令的组织结构如右下所示，</a:t>
            </a:r>
            <a:r>
              <a:rPr lang="en-US" altLang="zh-CN">
                <a:solidFill>
                  <a:srgbClr val="6A0060"/>
                </a:solidFill>
                <a:sym typeface="+mn-ea"/>
              </a:rPr>
              <a:t>opcode</a:t>
            </a:r>
            <a:r>
              <a:rPr lang="zh-CN" altLang="en-US">
                <a:solidFill>
                  <a:srgbClr val="6A0060"/>
                </a:solidFill>
                <a:sym typeface="+mn-ea"/>
              </a:rPr>
              <a:t>是该指令的代号，</a:t>
            </a:r>
            <a:r>
              <a:rPr lang="en-US" altLang="zh-CN">
                <a:solidFill>
                  <a:srgbClr val="6A0060"/>
                </a:solidFill>
                <a:sym typeface="+mn-ea"/>
              </a:rPr>
              <a:t>data</a:t>
            </a:r>
            <a:r>
              <a:rPr lang="zh-CN" altLang="en-US">
                <a:solidFill>
                  <a:srgbClr val="6A0060"/>
                </a:solidFill>
                <a:sym typeface="+mn-ea"/>
              </a:rPr>
              <a:t>是具体的字段</a:t>
            </a:r>
            <a:r>
              <a:rPr lang="zh-CN" altLang="en-US">
                <a:solidFill>
                  <a:srgbClr val="6A0060"/>
                </a:solidFill>
                <a:sym typeface="+mn-ea"/>
              </a:rPr>
              <a:t>数据。</a:t>
            </a:r>
            <a:endParaRPr lang="zh-CN" altLang="en-US">
              <a:solidFill>
                <a:srgbClr val="6A0060"/>
              </a:solidFill>
              <a:sym typeface="+mn-ea"/>
            </a:endParaRPr>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当然我们重点关注的具体指令同样需要验证，此处以代号为</a:t>
            </a:r>
            <a:r>
              <a:rPr lang="en-US" altLang="zh-CN" dirty="0"/>
              <a:t>21h</a:t>
            </a:r>
            <a:r>
              <a:rPr lang="zh-CN" altLang="en-US" dirty="0"/>
              <a:t>的指令为例，这个指令中包含飞机的位置和飞行姿态是最基础的指令。文档中对该指令的结构描述如右边</a:t>
            </a:r>
            <a:r>
              <a:rPr lang="zh-CN" altLang="en-US" dirty="0"/>
              <a:t>所示。</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仿真机的数据</a:t>
            </a:r>
            <a:r>
              <a:rPr lang="zh-CN" altLang="en-US">
                <a:sym typeface="+mn-ea"/>
              </a:rPr>
              <a:t>并没有经过任何交换协议的变换，所以可以使用右侧的结构直接进行反序列化，将其中的数据进一步转换为我们常规认知的表示方式后，将系列数据放入</a:t>
            </a:r>
            <a:r>
              <a:rPr lang="en-US" altLang="zh-CN">
                <a:sym typeface="+mn-ea"/>
              </a:rPr>
              <a:t>GIS</a:t>
            </a:r>
            <a:r>
              <a:rPr lang="zh-CN" altLang="en-US">
                <a:sym typeface="+mn-ea"/>
              </a:rPr>
              <a:t>中进行绘制，能够得到一条正确的飞行轨迹，该指令便验证</a:t>
            </a:r>
            <a:r>
              <a:rPr lang="zh-CN" altLang="en-US">
                <a:sym typeface="+mn-ea"/>
              </a:rPr>
              <a:t>成功。</a:t>
            </a:r>
            <a:endParaRPr lang="zh-CN" altLang="en-US">
              <a:sym typeface="+mn-ea"/>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a:sym typeface="+mn-ea"/>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a:sym typeface="+mn-ea"/>
              </a:rPr>
              <a:t>目前已成功验证</a:t>
            </a:r>
            <a:r>
              <a:rPr lang="zh-CN" altLang="en-US" b="1">
                <a:solidFill>
                  <a:srgbClr val="6C106B"/>
                </a:solidFill>
                <a:sym typeface="+mn-ea"/>
              </a:rPr>
              <a:t>飞行状态、灯光、雨雪天气</a:t>
            </a:r>
            <a:r>
              <a:rPr lang="zh-CN" altLang="en-US">
                <a:sym typeface="+mn-ea"/>
              </a:rPr>
              <a:t>等</a:t>
            </a:r>
            <a:r>
              <a:rPr lang="en-US" altLang="zh-CN">
                <a:sym typeface="+mn-ea"/>
              </a:rPr>
              <a:t>21</a:t>
            </a:r>
            <a:r>
              <a:rPr lang="zh-CN" altLang="en-US">
                <a:sym typeface="+mn-ea"/>
              </a:rPr>
              <a:t>种主要指令。</a:t>
            </a:r>
            <a:endParaRPr lang="zh-CN" altLang="en-US"/>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a:sym typeface="+mn-ea"/>
            </a:endParaRPr>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清晰了仿真机的交流方式后，便可以进一步确定需求，功能需求主要分为三部分，</a:t>
            </a:r>
            <a:r>
              <a:rPr lang="zh-CN" altLang="en-US" dirty="0"/>
              <a:t>分别是</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性能需求也是三</a:t>
            </a:r>
            <a:r>
              <a:rPr lang="zh-CN" altLang="en-US" dirty="0"/>
              <a:t>点</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最终的用例图确定为此，主要包含仿真机和图像生成器两个角色，我们将中间的桥梁成为虚拟仿真机，他分别与两侧建立连接并收发信息，对双方的指令进行</a:t>
            </a:r>
            <a:r>
              <a:rPr lang="zh-CN" altLang="en-US" dirty="0"/>
              <a:t>转换。</a:t>
            </a: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数据交换子系统的总体架构如图所示，分为三个模块。分别是</a:t>
            </a:r>
            <a:r>
              <a:rPr lang="en-US" altLang="zh-CN" dirty="0"/>
              <a:t>...</a:t>
            </a:r>
            <a:r>
              <a:rPr lang="zh-CN" altLang="en-US" dirty="0"/>
              <a:t>图像生成器中同样需要处理自定义指令的</a:t>
            </a:r>
            <a:r>
              <a:rPr lang="zh-CN" altLang="en-US" dirty="0"/>
              <a:t>部分。</a:t>
            </a:r>
            <a:endParaRPr lang="zh-CN" altLang="en-US"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系统的部署图中看出</a:t>
            </a:r>
            <a:r>
              <a:rPr lang="en-US" altLang="zh-CN">
                <a:sym typeface="+mn-ea"/>
              </a:rPr>
              <a:t> </a:t>
            </a:r>
            <a:r>
              <a:rPr lang="zh-CN" altLang="en-US">
                <a:sym typeface="+mn-ea"/>
              </a:rPr>
              <a:t>仿真机、虚拟仿真机、图像生成器分别位于三台机器中。虚拟仿真机需要两张网卡与两侧分别沟通。</a:t>
            </a:r>
            <a:endParaRPr lang="zh-CN" altLang="en-US"/>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fld id="{EEC59ABA-4B76-4A27-B16E-1ABD437123D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8" name="矩形 7"/>
          <p:cNvSpPr/>
          <p:nvPr userDrawn="1"/>
        </p:nvSpPr>
        <p:spPr>
          <a:xfrm>
            <a:off x="-57150" y="1468202"/>
            <a:ext cx="8419678" cy="2664296"/>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userDrawn="1"/>
        </p:nvSpPr>
        <p:spPr>
          <a:xfrm>
            <a:off x="695401" y="1864246"/>
            <a:ext cx="7016664" cy="1200329"/>
          </a:xfrm>
          <a:prstGeom prst="rect">
            <a:avLst/>
          </a:prstGeom>
          <a:noFill/>
        </p:spPr>
        <p:txBody>
          <a:bodyPr wrap="none" rtlCol="0">
            <a:spAutoFit/>
          </a:bodyPr>
          <a:lstStyle/>
          <a:p>
            <a:r>
              <a:rPr lang="zh-CN" altLang="en-US" sz="3600">
                <a:solidFill>
                  <a:schemeClr val="bg1">
                    <a:lumMod val="95000"/>
                  </a:schemeClr>
                </a:solidFill>
                <a:latin typeface="微软雅黑" panose="020B0503020204020204" pitchFamily="34" charset="-122"/>
                <a:ea typeface="微软雅黑" panose="020B0503020204020204" pitchFamily="34" charset="-122"/>
              </a:rPr>
              <a:t>基于</a:t>
            </a:r>
            <a:r>
              <a:rPr lang="en-US" altLang="zh-CN" sz="3600" dirty="0">
                <a:solidFill>
                  <a:schemeClr val="bg1">
                    <a:lumMod val="95000"/>
                  </a:schemeClr>
                </a:solidFill>
                <a:latin typeface="微软雅黑" panose="020B0503020204020204" pitchFamily="34" charset="-122"/>
                <a:ea typeface="微软雅黑" panose="020B0503020204020204" pitchFamily="34" charset="-122"/>
              </a:rPr>
              <a:t>SDN</a:t>
            </a:r>
            <a:r>
              <a:rPr lang="zh-CN" altLang="en-US" sz="3600">
                <a:solidFill>
                  <a:schemeClr val="bg1">
                    <a:lumMod val="95000"/>
                  </a:schemeClr>
                </a:solidFill>
                <a:latin typeface="微软雅黑" panose="020B0503020204020204" pitchFamily="34" charset="-122"/>
                <a:ea typeface="微软雅黑" panose="020B0503020204020204" pitchFamily="34" charset="-122"/>
              </a:rPr>
              <a:t>的</a:t>
            </a:r>
            <a:r>
              <a:rPr lang="en-US" altLang="zh-CN" sz="3600" dirty="0">
                <a:solidFill>
                  <a:schemeClr val="bg1">
                    <a:lumMod val="95000"/>
                  </a:schemeClr>
                </a:solidFill>
                <a:latin typeface="微软雅黑" panose="020B0503020204020204" pitchFamily="34" charset="-122"/>
                <a:ea typeface="微软雅黑" panose="020B0503020204020204" pitchFamily="34" charset="-122"/>
              </a:rPr>
              <a:t>IP+</a:t>
            </a:r>
            <a:r>
              <a:rPr lang="zh-CN" altLang="en-US" sz="3600">
                <a:solidFill>
                  <a:schemeClr val="bg1">
                    <a:lumMod val="95000"/>
                  </a:schemeClr>
                </a:solidFill>
                <a:latin typeface="微软雅黑" panose="020B0503020204020204" pitchFamily="34" charset="-122"/>
                <a:ea typeface="微软雅黑" panose="020B0503020204020204" pitchFamily="34" charset="-122"/>
              </a:rPr>
              <a:t>光智能协同系统的</a:t>
            </a:r>
            <a:endParaRPr lang="en-US" altLang="zh-CN" sz="3600" dirty="0">
              <a:solidFill>
                <a:schemeClr val="bg1">
                  <a:lumMod val="95000"/>
                </a:schemeClr>
              </a:solidFill>
              <a:latin typeface="微软雅黑" panose="020B0503020204020204" pitchFamily="34" charset="-122"/>
              <a:ea typeface="微软雅黑" panose="020B0503020204020204" pitchFamily="34" charset="-122"/>
            </a:endParaRPr>
          </a:p>
          <a:p>
            <a:r>
              <a:rPr lang="en-US" altLang="zh-CN" sz="3600" baseline="0" dirty="0">
                <a:solidFill>
                  <a:schemeClr val="bg1">
                    <a:lumMod val="95000"/>
                  </a:schemeClr>
                </a:solidFill>
                <a:latin typeface="微软雅黑" panose="020B0503020204020204" pitchFamily="34" charset="-122"/>
                <a:ea typeface="微软雅黑" panose="020B0503020204020204" pitchFamily="34" charset="-122"/>
              </a:rPr>
              <a:t>                                 </a:t>
            </a:r>
            <a:r>
              <a:rPr lang="zh-CN" altLang="en-US" sz="3600">
                <a:solidFill>
                  <a:schemeClr val="bg1">
                    <a:lumMod val="95000"/>
                  </a:schemeClr>
                </a:solidFill>
                <a:latin typeface="微软雅黑" panose="020B0503020204020204" pitchFamily="34" charset="-122"/>
                <a:ea typeface="微软雅黑" panose="020B0503020204020204" pitchFamily="34" charset="-122"/>
              </a:rPr>
              <a:t>设计与实现</a:t>
            </a:r>
            <a:endParaRPr lang="zh-CN" altLang="en-US" sz="3600">
              <a:solidFill>
                <a:schemeClr val="bg1">
                  <a:lumMod val="95000"/>
                </a:schemeClr>
              </a:solidFill>
              <a:latin typeface="微软雅黑" panose="020B0503020204020204" pitchFamily="34" charset="-122"/>
              <a:ea typeface="微软雅黑" panose="020B0503020204020204" pitchFamily="34" charset="-122"/>
            </a:endParaRPr>
          </a:p>
        </p:txBody>
      </p:sp>
      <p:sp>
        <p:nvSpPr>
          <p:cNvPr id="10" name="矩形 9"/>
          <p:cNvSpPr/>
          <p:nvPr userDrawn="1"/>
        </p:nvSpPr>
        <p:spPr>
          <a:xfrm>
            <a:off x="10960697" y="1468203"/>
            <a:ext cx="1231305" cy="2664296"/>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userDrawn="1"/>
        </p:nvSpPr>
        <p:spPr>
          <a:xfrm>
            <a:off x="798247" y="3665217"/>
            <a:ext cx="3095719" cy="400110"/>
          </a:xfrm>
          <a:prstGeom prst="rect">
            <a:avLst/>
          </a:prstGeom>
          <a:noFill/>
        </p:spPr>
        <p:txBody>
          <a:bodyPr wrap="none" rtlCol="0">
            <a:spAutoFit/>
          </a:bodyPr>
          <a:lstStyle/>
          <a:p>
            <a:r>
              <a:rPr lang="en-US" altLang="zh-CN" sz="2000" dirty="0">
                <a:solidFill>
                  <a:schemeClr val="bg1">
                    <a:lumMod val="95000"/>
                  </a:schemeClr>
                </a:solidFill>
                <a:latin typeface="微软雅黑" panose="020B0503020204020204" pitchFamily="34" charset="-122"/>
                <a:ea typeface="微软雅黑" panose="020B0503020204020204" pitchFamily="34" charset="-122"/>
              </a:rPr>
              <a:t>2019</a:t>
            </a:r>
            <a:r>
              <a:rPr lang="zh-CN" altLang="en-US" sz="2000">
                <a:solidFill>
                  <a:schemeClr val="bg1">
                    <a:lumMod val="95000"/>
                  </a:schemeClr>
                </a:solidFill>
                <a:latin typeface="微软雅黑" panose="020B0503020204020204" pitchFamily="34" charset="-122"/>
                <a:ea typeface="微软雅黑" panose="020B0503020204020204" pitchFamily="34" charset="-122"/>
              </a:rPr>
              <a:t>年硕士毕业论文答辩</a:t>
            </a:r>
            <a:endParaRPr lang="zh-CN" altLang="en-US" sz="2000">
              <a:solidFill>
                <a:schemeClr val="bg1">
                  <a:lumMod val="95000"/>
                </a:schemeClr>
              </a:solidFill>
              <a:latin typeface="微软雅黑" panose="020B0503020204020204" pitchFamily="34" charset="-122"/>
              <a:ea typeface="微软雅黑" panose="020B0503020204020204" pitchFamily="34" charset="-122"/>
            </a:endParaRPr>
          </a:p>
        </p:txBody>
      </p:sp>
      <p:sp>
        <p:nvSpPr>
          <p:cNvPr id="12" name="文本框 11"/>
          <p:cNvSpPr txBox="1"/>
          <p:nvPr userDrawn="1"/>
        </p:nvSpPr>
        <p:spPr>
          <a:xfrm>
            <a:off x="1227852" y="4523828"/>
            <a:ext cx="1723549" cy="400110"/>
          </a:xfrm>
          <a:prstGeom prst="rect">
            <a:avLst/>
          </a:prstGeom>
          <a:noFill/>
        </p:spPr>
        <p:txBody>
          <a:bodyPr wrap="none" rtlCol="0">
            <a:spAutoFit/>
          </a:bodyPr>
          <a:lstStyle/>
          <a:p>
            <a:r>
              <a:rPr lang="zh-CN" altLang="en-US" sz="2000">
                <a:solidFill>
                  <a:srgbClr val="6E0F6D"/>
                </a:solidFill>
                <a:latin typeface="微软雅黑" panose="020B0503020204020204" pitchFamily="34" charset="-122"/>
                <a:ea typeface="微软雅黑" panose="020B0503020204020204" pitchFamily="34" charset="-122"/>
              </a:rPr>
              <a:t>答辩人：徐鹤</a:t>
            </a:r>
            <a:endParaRPr lang="en-US" altLang="zh-CN" sz="2000" dirty="0">
              <a:solidFill>
                <a:srgbClr val="6E0F6D"/>
              </a:solidFill>
              <a:latin typeface="微软雅黑" panose="020B0503020204020204" pitchFamily="34" charset="-122"/>
              <a:ea typeface="微软雅黑" panose="020B0503020204020204" pitchFamily="34" charset="-122"/>
            </a:endParaRPr>
          </a:p>
        </p:txBody>
      </p:sp>
      <p:sp>
        <p:nvSpPr>
          <p:cNvPr id="13" name="文本框 12"/>
          <p:cNvSpPr txBox="1"/>
          <p:nvPr userDrawn="1"/>
        </p:nvSpPr>
        <p:spPr>
          <a:xfrm>
            <a:off x="1227851" y="4986816"/>
            <a:ext cx="2236510" cy="400110"/>
          </a:xfrm>
          <a:prstGeom prst="rect">
            <a:avLst/>
          </a:prstGeom>
          <a:noFill/>
        </p:spPr>
        <p:txBody>
          <a:bodyPr wrap="none" rtlCol="0">
            <a:spAutoFit/>
          </a:bodyPr>
          <a:lstStyle/>
          <a:p>
            <a:r>
              <a:rPr lang="zh-CN" altLang="en-US" sz="2000">
                <a:solidFill>
                  <a:srgbClr val="6E0F6D"/>
                </a:solidFill>
                <a:latin typeface="微软雅黑" panose="020B0503020204020204" pitchFamily="34" charset="-122"/>
                <a:ea typeface="微软雅黑" panose="020B0503020204020204" pitchFamily="34" charset="-122"/>
              </a:rPr>
              <a:t>指导老师：冯桂焕</a:t>
            </a:r>
            <a:endParaRPr lang="en-US" altLang="zh-CN" sz="2000" dirty="0">
              <a:solidFill>
                <a:srgbClr val="6E0F6D"/>
              </a:solidFill>
              <a:latin typeface="微软雅黑" panose="020B0503020204020204" pitchFamily="34" charset="-122"/>
              <a:ea typeface="微软雅黑" panose="020B0503020204020204" pitchFamily="34" charset="-122"/>
            </a:endParaRPr>
          </a:p>
        </p:txBody>
      </p:sp>
      <p:sp>
        <p:nvSpPr>
          <p:cNvPr id="17" name="文本框 16"/>
          <p:cNvSpPr txBox="1"/>
          <p:nvPr userDrawn="1"/>
        </p:nvSpPr>
        <p:spPr>
          <a:xfrm>
            <a:off x="1227852" y="5461377"/>
            <a:ext cx="1980029" cy="400110"/>
          </a:xfrm>
          <a:prstGeom prst="rect">
            <a:avLst/>
          </a:prstGeom>
          <a:noFill/>
        </p:spPr>
        <p:txBody>
          <a:bodyPr wrap="none" rtlCol="0">
            <a:spAutoFit/>
          </a:bodyPr>
          <a:lstStyle/>
          <a:p>
            <a:r>
              <a:rPr lang="zh-CN" altLang="en-US" sz="2000">
                <a:solidFill>
                  <a:srgbClr val="6E0F6D"/>
                </a:solidFill>
                <a:latin typeface="微软雅黑" panose="020B0503020204020204" pitchFamily="34" charset="-122"/>
                <a:ea typeface="微软雅黑" panose="020B0503020204020204" pitchFamily="34" charset="-122"/>
              </a:rPr>
              <a:t>专业：软件工程</a:t>
            </a:r>
            <a:endParaRPr lang="en-US" altLang="zh-CN" sz="2000" dirty="0">
              <a:solidFill>
                <a:srgbClr val="6E0F6D"/>
              </a:solidFill>
              <a:latin typeface="微软雅黑" panose="020B0503020204020204" pitchFamily="34" charset="-122"/>
              <a:ea typeface="微软雅黑" panose="020B0503020204020204" pitchFamily="34" charset="-122"/>
            </a:endParaRPr>
          </a:p>
        </p:txBody>
      </p:sp>
      <p:sp>
        <p:nvSpPr>
          <p:cNvPr id="18" name="文本框 17"/>
          <p:cNvSpPr txBox="1"/>
          <p:nvPr userDrawn="1"/>
        </p:nvSpPr>
        <p:spPr>
          <a:xfrm>
            <a:off x="8949451" y="3749129"/>
            <a:ext cx="1415772" cy="461665"/>
          </a:xfrm>
          <a:prstGeom prst="rect">
            <a:avLst/>
          </a:prstGeom>
          <a:noFill/>
        </p:spPr>
        <p:txBody>
          <a:bodyPr wrap="none" rtlCol="0">
            <a:spAutoFit/>
          </a:bodyPr>
          <a:lstStyle/>
          <a:p>
            <a:r>
              <a:rPr lang="zh-CN" altLang="en-US" sz="2400">
                <a:solidFill>
                  <a:srgbClr val="6E0F6D"/>
                </a:solidFill>
                <a:latin typeface="微软雅黑" panose="020B0503020204020204" pitchFamily="34" charset="-122"/>
                <a:ea typeface="微软雅黑" panose="020B0503020204020204" pitchFamily="34" charset="-122"/>
              </a:rPr>
              <a:t>南京大学</a:t>
            </a:r>
            <a:endParaRPr lang="en-US" altLang="zh-CN" sz="2400" dirty="0">
              <a:solidFill>
                <a:srgbClr val="6E0F6D"/>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userDrawn="1"/>
        </p:nvPicPr>
        <p:blipFill>
          <a:blip r:embed="rId2"/>
          <a:stretch>
            <a:fillRect/>
          </a:stretch>
        </p:blipFill>
        <p:spPr>
          <a:xfrm>
            <a:off x="8835150" y="1565692"/>
            <a:ext cx="1604737" cy="2011910"/>
          </a:xfrm>
          <a:prstGeom prst="rect">
            <a:avLst/>
          </a:prstGeom>
        </p:spPr>
      </p:pic>
      <p:pic>
        <p:nvPicPr>
          <p:cNvPr id="20" name="图片 19"/>
          <p:cNvPicPr>
            <a:picLocks noChangeAspect="1"/>
          </p:cNvPicPr>
          <p:nvPr userDrawn="1"/>
        </p:nvPicPr>
        <p:blipFill>
          <a:blip r:embed="rId3" cstate="print"/>
          <a:stretch>
            <a:fillRect/>
          </a:stretch>
        </p:blipFill>
        <p:spPr>
          <a:xfrm>
            <a:off x="923974" y="4604579"/>
            <a:ext cx="238892" cy="299506"/>
          </a:xfrm>
          <a:prstGeom prst="rect">
            <a:avLst/>
          </a:prstGeom>
        </p:spPr>
      </p:pic>
      <p:pic>
        <p:nvPicPr>
          <p:cNvPr id="21" name="图片 20"/>
          <p:cNvPicPr>
            <a:picLocks noChangeAspect="1"/>
          </p:cNvPicPr>
          <p:nvPr userDrawn="1"/>
        </p:nvPicPr>
        <p:blipFill>
          <a:blip r:embed="rId3" cstate="print"/>
          <a:stretch>
            <a:fillRect/>
          </a:stretch>
        </p:blipFill>
        <p:spPr>
          <a:xfrm>
            <a:off x="923974" y="5048079"/>
            <a:ext cx="238892" cy="299506"/>
          </a:xfrm>
          <a:prstGeom prst="rect">
            <a:avLst/>
          </a:prstGeom>
        </p:spPr>
      </p:pic>
      <p:pic>
        <p:nvPicPr>
          <p:cNvPr id="22" name="图片 21"/>
          <p:cNvPicPr>
            <a:picLocks noChangeAspect="1"/>
          </p:cNvPicPr>
          <p:nvPr userDrawn="1"/>
        </p:nvPicPr>
        <p:blipFill>
          <a:blip r:embed="rId3" cstate="print"/>
          <a:stretch>
            <a:fillRect/>
          </a:stretch>
        </p:blipFill>
        <p:spPr>
          <a:xfrm>
            <a:off x="923974" y="5519578"/>
            <a:ext cx="238892" cy="299506"/>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2A397E8-946D-4C5D-972C-63131C18086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F06A139-DD59-494F-8ECB-D9FBC1AE366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2A397E8-946D-4C5D-972C-63131C18086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F06A139-DD59-494F-8ECB-D9FBC1AE366F}"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9334500" y="6356349"/>
            <a:ext cx="2743200" cy="365125"/>
          </a:xfrm>
        </p:spPr>
        <p:txBody>
          <a:bodyPr/>
          <a:lstStyle/>
          <a:p>
            <a:fld id="{D2A397E8-946D-4C5D-972C-63131C18086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D2A397E8-946D-4C5D-972C-63131C18086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F06A139-DD59-494F-8ECB-D9FBC1AE366F}"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2A397E8-946D-4C5D-972C-63131C18086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F06A139-DD59-494F-8ECB-D9FBC1AE366F}"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2A397E8-946D-4C5D-972C-63131C180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F06A139-DD59-494F-8ECB-D9FBC1AE366F}"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2A397E8-946D-4C5D-972C-63131C18086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F06A139-DD59-494F-8ECB-D9FBC1AE366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8" name="矩形 7"/>
          <p:cNvSpPr/>
          <p:nvPr userDrawn="1"/>
        </p:nvSpPr>
        <p:spPr>
          <a:xfrm>
            <a:off x="-57150" y="1468202"/>
            <a:ext cx="8419678" cy="2664296"/>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userDrawn="1"/>
        </p:nvSpPr>
        <p:spPr>
          <a:xfrm>
            <a:off x="695401" y="1864246"/>
            <a:ext cx="1592487" cy="646331"/>
          </a:xfrm>
          <a:prstGeom prst="rect">
            <a:avLst/>
          </a:prstGeom>
          <a:noFill/>
        </p:spPr>
        <p:txBody>
          <a:bodyPr wrap="none" rtlCol="0">
            <a:spAutoFit/>
          </a:bodyPr>
          <a:lstStyle/>
          <a:p>
            <a:r>
              <a:rPr lang="zh-CN" altLang="en-US" sz="3600">
                <a:solidFill>
                  <a:schemeClr val="bg1">
                    <a:lumMod val="95000"/>
                  </a:schemeClr>
                </a:solidFill>
                <a:latin typeface="微软雅黑" panose="020B0503020204020204" pitchFamily="34" charset="-122"/>
                <a:ea typeface="微软雅黑" panose="020B0503020204020204" pitchFamily="34" charset="-122"/>
              </a:rPr>
              <a:t>谢谢！</a:t>
            </a:r>
            <a:endParaRPr lang="zh-CN" altLang="en-US" sz="3600">
              <a:solidFill>
                <a:schemeClr val="bg1">
                  <a:lumMod val="95000"/>
                </a:schemeClr>
              </a:solidFill>
              <a:latin typeface="微软雅黑" panose="020B0503020204020204" pitchFamily="34" charset="-122"/>
              <a:ea typeface="微软雅黑" panose="020B0503020204020204" pitchFamily="34" charset="-122"/>
            </a:endParaRPr>
          </a:p>
        </p:txBody>
      </p:sp>
      <p:sp>
        <p:nvSpPr>
          <p:cNvPr id="10" name="矩形 9"/>
          <p:cNvSpPr/>
          <p:nvPr userDrawn="1"/>
        </p:nvSpPr>
        <p:spPr>
          <a:xfrm>
            <a:off x="10960697" y="1468203"/>
            <a:ext cx="1231305" cy="2664296"/>
          </a:xfrm>
          <a:prstGeom prst="rect">
            <a:avLst/>
          </a:prstGeom>
          <a:solidFill>
            <a:srgbClr val="6E0F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userDrawn="1"/>
        </p:nvSpPr>
        <p:spPr>
          <a:xfrm>
            <a:off x="798247" y="3665217"/>
            <a:ext cx="3095719" cy="400110"/>
          </a:xfrm>
          <a:prstGeom prst="rect">
            <a:avLst/>
          </a:prstGeom>
          <a:noFill/>
        </p:spPr>
        <p:txBody>
          <a:bodyPr wrap="none" rtlCol="0">
            <a:spAutoFit/>
          </a:bodyPr>
          <a:lstStyle/>
          <a:p>
            <a:r>
              <a:rPr lang="en-US" altLang="zh-CN" sz="2000" dirty="0">
                <a:solidFill>
                  <a:schemeClr val="bg1">
                    <a:lumMod val="95000"/>
                  </a:schemeClr>
                </a:solidFill>
                <a:latin typeface="微软雅黑" panose="020B0503020204020204" pitchFamily="34" charset="-122"/>
                <a:ea typeface="微软雅黑" panose="020B0503020204020204" pitchFamily="34" charset="-122"/>
              </a:rPr>
              <a:t>2019</a:t>
            </a:r>
            <a:r>
              <a:rPr lang="zh-CN" altLang="en-US" sz="2000">
                <a:solidFill>
                  <a:schemeClr val="bg1">
                    <a:lumMod val="95000"/>
                  </a:schemeClr>
                </a:solidFill>
                <a:latin typeface="微软雅黑" panose="020B0503020204020204" pitchFamily="34" charset="-122"/>
                <a:ea typeface="微软雅黑" panose="020B0503020204020204" pitchFamily="34" charset="-122"/>
              </a:rPr>
              <a:t>年硕士毕业论文答辩</a:t>
            </a:r>
            <a:endParaRPr lang="zh-CN" altLang="en-US" sz="2000">
              <a:solidFill>
                <a:schemeClr val="bg1">
                  <a:lumMod val="95000"/>
                </a:schemeClr>
              </a:solidFill>
              <a:latin typeface="微软雅黑" panose="020B0503020204020204" pitchFamily="34" charset="-122"/>
              <a:ea typeface="微软雅黑" panose="020B0503020204020204" pitchFamily="34" charset="-122"/>
            </a:endParaRPr>
          </a:p>
        </p:txBody>
      </p:sp>
      <p:sp>
        <p:nvSpPr>
          <p:cNvPr id="12" name="文本框 11"/>
          <p:cNvSpPr txBox="1"/>
          <p:nvPr userDrawn="1"/>
        </p:nvSpPr>
        <p:spPr>
          <a:xfrm>
            <a:off x="1227852" y="4523828"/>
            <a:ext cx="1723549" cy="400110"/>
          </a:xfrm>
          <a:prstGeom prst="rect">
            <a:avLst/>
          </a:prstGeom>
          <a:noFill/>
        </p:spPr>
        <p:txBody>
          <a:bodyPr wrap="none" rtlCol="0">
            <a:spAutoFit/>
          </a:bodyPr>
          <a:lstStyle/>
          <a:p>
            <a:r>
              <a:rPr lang="zh-CN" altLang="en-US" sz="2000">
                <a:solidFill>
                  <a:srgbClr val="6E0F6D"/>
                </a:solidFill>
                <a:latin typeface="微软雅黑" panose="020B0503020204020204" pitchFamily="34" charset="-122"/>
                <a:ea typeface="微软雅黑" panose="020B0503020204020204" pitchFamily="34" charset="-122"/>
              </a:rPr>
              <a:t>答辩人：徐鹤</a:t>
            </a:r>
            <a:endParaRPr lang="en-US" altLang="zh-CN" sz="2000" dirty="0">
              <a:solidFill>
                <a:srgbClr val="6E0F6D"/>
              </a:solidFill>
              <a:latin typeface="微软雅黑" panose="020B0503020204020204" pitchFamily="34" charset="-122"/>
              <a:ea typeface="微软雅黑" panose="020B0503020204020204" pitchFamily="34" charset="-122"/>
            </a:endParaRPr>
          </a:p>
        </p:txBody>
      </p:sp>
      <p:sp>
        <p:nvSpPr>
          <p:cNvPr id="13" name="文本框 12"/>
          <p:cNvSpPr txBox="1"/>
          <p:nvPr userDrawn="1"/>
        </p:nvSpPr>
        <p:spPr>
          <a:xfrm>
            <a:off x="1227851" y="4986816"/>
            <a:ext cx="2236510" cy="400110"/>
          </a:xfrm>
          <a:prstGeom prst="rect">
            <a:avLst/>
          </a:prstGeom>
          <a:noFill/>
        </p:spPr>
        <p:txBody>
          <a:bodyPr wrap="none" rtlCol="0">
            <a:spAutoFit/>
          </a:bodyPr>
          <a:lstStyle/>
          <a:p>
            <a:r>
              <a:rPr lang="zh-CN" altLang="en-US" sz="2000">
                <a:solidFill>
                  <a:srgbClr val="6E0F6D"/>
                </a:solidFill>
                <a:latin typeface="微软雅黑" panose="020B0503020204020204" pitchFamily="34" charset="-122"/>
                <a:ea typeface="微软雅黑" panose="020B0503020204020204" pitchFamily="34" charset="-122"/>
              </a:rPr>
              <a:t>指导老师：冯桂焕</a:t>
            </a:r>
            <a:endParaRPr lang="en-US" altLang="zh-CN" sz="2000" dirty="0">
              <a:solidFill>
                <a:srgbClr val="6E0F6D"/>
              </a:solidFill>
              <a:latin typeface="微软雅黑" panose="020B0503020204020204" pitchFamily="34" charset="-122"/>
              <a:ea typeface="微软雅黑" panose="020B0503020204020204" pitchFamily="34" charset="-122"/>
            </a:endParaRPr>
          </a:p>
        </p:txBody>
      </p:sp>
      <p:sp>
        <p:nvSpPr>
          <p:cNvPr id="17" name="文本框 16"/>
          <p:cNvSpPr txBox="1"/>
          <p:nvPr userDrawn="1"/>
        </p:nvSpPr>
        <p:spPr>
          <a:xfrm>
            <a:off x="1227852" y="5461377"/>
            <a:ext cx="1980029" cy="400110"/>
          </a:xfrm>
          <a:prstGeom prst="rect">
            <a:avLst/>
          </a:prstGeom>
          <a:noFill/>
        </p:spPr>
        <p:txBody>
          <a:bodyPr wrap="none" rtlCol="0">
            <a:spAutoFit/>
          </a:bodyPr>
          <a:lstStyle/>
          <a:p>
            <a:r>
              <a:rPr lang="zh-CN" altLang="en-US" sz="2000">
                <a:solidFill>
                  <a:srgbClr val="6E0F6D"/>
                </a:solidFill>
                <a:latin typeface="微软雅黑" panose="020B0503020204020204" pitchFamily="34" charset="-122"/>
                <a:ea typeface="微软雅黑" panose="020B0503020204020204" pitchFamily="34" charset="-122"/>
              </a:rPr>
              <a:t>专业：软件工程</a:t>
            </a:r>
            <a:endParaRPr lang="en-US" altLang="zh-CN" sz="2000" dirty="0">
              <a:solidFill>
                <a:srgbClr val="6E0F6D"/>
              </a:solidFill>
              <a:latin typeface="微软雅黑" panose="020B0503020204020204" pitchFamily="34" charset="-122"/>
              <a:ea typeface="微软雅黑" panose="020B0503020204020204" pitchFamily="34" charset="-122"/>
            </a:endParaRPr>
          </a:p>
        </p:txBody>
      </p:sp>
      <p:sp>
        <p:nvSpPr>
          <p:cNvPr id="18" name="文本框 17"/>
          <p:cNvSpPr txBox="1"/>
          <p:nvPr userDrawn="1"/>
        </p:nvSpPr>
        <p:spPr>
          <a:xfrm>
            <a:off x="8949451" y="3749129"/>
            <a:ext cx="1415772" cy="461665"/>
          </a:xfrm>
          <a:prstGeom prst="rect">
            <a:avLst/>
          </a:prstGeom>
          <a:noFill/>
        </p:spPr>
        <p:txBody>
          <a:bodyPr wrap="none" rtlCol="0">
            <a:spAutoFit/>
          </a:bodyPr>
          <a:lstStyle/>
          <a:p>
            <a:r>
              <a:rPr lang="zh-CN" altLang="en-US" sz="2400">
                <a:solidFill>
                  <a:srgbClr val="6E0F6D"/>
                </a:solidFill>
                <a:latin typeface="微软雅黑" panose="020B0503020204020204" pitchFamily="34" charset="-122"/>
                <a:ea typeface="微软雅黑" panose="020B0503020204020204" pitchFamily="34" charset="-122"/>
              </a:rPr>
              <a:t>南京大学</a:t>
            </a:r>
            <a:endParaRPr lang="en-US" altLang="zh-CN" sz="2400" dirty="0">
              <a:solidFill>
                <a:srgbClr val="6E0F6D"/>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userDrawn="1"/>
        </p:nvPicPr>
        <p:blipFill>
          <a:blip r:embed="rId2"/>
          <a:stretch>
            <a:fillRect/>
          </a:stretch>
        </p:blipFill>
        <p:spPr>
          <a:xfrm>
            <a:off x="8835150" y="1565692"/>
            <a:ext cx="1604737" cy="2011910"/>
          </a:xfrm>
          <a:prstGeom prst="rect">
            <a:avLst/>
          </a:prstGeom>
        </p:spPr>
      </p:pic>
      <p:pic>
        <p:nvPicPr>
          <p:cNvPr id="20" name="图片 19"/>
          <p:cNvPicPr>
            <a:picLocks noChangeAspect="1"/>
          </p:cNvPicPr>
          <p:nvPr userDrawn="1"/>
        </p:nvPicPr>
        <p:blipFill>
          <a:blip r:embed="rId3" cstate="print"/>
          <a:stretch>
            <a:fillRect/>
          </a:stretch>
        </p:blipFill>
        <p:spPr>
          <a:xfrm>
            <a:off x="923974" y="4604579"/>
            <a:ext cx="238892" cy="299506"/>
          </a:xfrm>
          <a:prstGeom prst="rect">
            <a:avLst/>
          </a:prstGeom>
        </p:spPr>
      </p:pic>
      <p:pic>
        <p:nvPicPr>
          <p:cNvPr id="21" name="图片 20"/>
          <p:cNvPicPr>
            <a:picLocks noChangeAspect="1"/>
          </p:cNvPicPr>
          <p:nvPr userDrawn="1"/>
        </p:nvPicPr>
        <p:blipFill>
          <a:blip r:embed="rId3" cstate="print"/>
          <a:stretch>
            <a:fillRect/>
          </a:stretch>
        </p:blipFill>
        <p:spPr>
          <a:xfrm>
            <a:off x="923974" y="5048079"/>
            <a:ext cx="238892" cy="299506"/>
          </a:xfrm>
          <a:prstGeom prst="rect">
            <a:avLst/>
          </a:prstGeom>
        </p:spPr>
      </p:pic>
      <p:pic>
        <p:nvPicPr>
          <p:cNvPr id="22" name="图片 21"/>
          <p:cNvPicPr>
            <a:picLocks noChangeAspect="1"/>
          </p:cNvPicPr>
          <p:nvPr userDrawn="1"/>
        </p:nvPicPr>
        <p:blipFill>
          <a:blip r:embed="rId3" cstate="print"/>
          <a:stretch>
            <a:fillRect/>
          </a:stretch>
        </p:blipFill>
        <p:spPr>
          <a:xfrm>
            <a:off x="923974" y="5519578"/>
            <a:ext cx="238892" cy="299506"/>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6" name="矩形 35"/>
          <p:cNvSpPr/>
          <p:nvPr userDrawn="1"/>
        </p:nvSpPr>
        <p:spPr>
          <a:xfrm>
            <a:off x="0" y="-594605"/>
            <a:ext cx="12308115" cy="1175656"/>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7" name="文本框 36"/>
          <p:cNvSpPr txBox="1"/>
          <p:nvPr userDrawn="1"/>
        </p:nvSpPr>
        <p:spPr>
          <a:xfrm>
            <a:off x="581954" y="100545"/>
            <a:ext cx="1645859" cy="400110"/>
          </a:xfrm>
          <a:prstGeom prst="rect">
            <a:avLst/>
          </a:prstGeom>
          <a:noFill/>
        </p:spPr>
        <p:txBody>
          <a:bodyPr wrap="square" rtlCol="0">
            <a:spAutoFit/>
          </a:bodyPr>
          <a:lstStyle/>
          <a:p>
            <a:r>
              <a:rPr lang="zh-CN" altLang="en-US" sz="2000" b="1">
                <a:solidFill>
                  <a:schemeClr val="bg1"/>
                </a:solidFill>
                <a:latin typeface="微软雅黑" panose="020B0503020204020204" pitchFamily="34" charset="-122"/>
                <a:ea typeface="微软雅黑" panose="020B0503020204020204" pitchFamily="34" charset="-122"/>
              </a:rPr>
              <a:t>选题背景</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38" name="文本框 37"/>
          <p:cNvSpPr txBox="1"/>
          <p:nvPr userDrawn="1"/>
        </p:nvSpPr>
        <p:spPr>
          <a:xfrm>
            <a:off x="2587581" y="83791"/>
            <a:ext cx="2340191"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a:solidFill>
                  <a:schemeClr val="bg1">
                    <a:lumMod val="75000"/>
                  </a:schemeClr>
                </a:solidFill>
                <a:latin typeface="微软雅黑" panose="020B0503020204020204" pitchFamily="34" charset="-122"/>
                <a:ea typeface="微软雅黑" panose="020B0503020204020204" pitchFamily="34" charset="-122"/>
              </a:rPr>
              <a:t>技术综述</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
        <p:nvSpPr>
          <p:cNvPr id="39" name="文本框 38"/>
          <p:cNvSpPr txBox="1"/>
          <p:nvPr userDrawn="1"/>
        </p:nvSpPr>
        <p:spPr>
          <a:xfrm>
            <a:off x="4699280" y="83791"/>
            <a:ext cx="2340191" cy="400110"/>
          </a:xfrm>
          <a:prstGeom prst="rect">
            <a:avLst/>
          </a:prstGeom>
          <a:noFill/>
        </p:spPr>
        <p:txBody>
          <a:bodyPr wrap="square" rtlCol="0">
            <a:spAutoFit/>
          </a:bodyPr>
          <a:lstStyle/>
          <a:p>
            <a:r>
              <a:rPr lang="zh-CN" altLang="en-US" sz="2000">
                <a:solidFill>
                  <a:schemeClr val="bg1">
                    <a:lumMod val="75000"/>
                  </a:schemeClr>
                </a:solidFill>
                <a:latin typeface="微软雅黑" panose="020B0503020204020204" pitchFamily="34" charset="-122"/>
                <a:ea typeface="微软雅黑" panose="020B0503020204020204" pitchFamily="34" charset="-122"/>
              </a:rPr>
              <a:t>项目分析与设计</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
        <p:nvSpPr>
          <p:cNvPr id="40" name="文本框 39"/>
          <p:cNvSpPr txBox="1"/>
          <p:nvPr userDrawn="1"/>
        </p:nvSpPr>
        <p:spPr>
          <a:xfrm>
            <a:off x="7627731" y="94283"/>
            <a:ext cx="2340191" cy="400110"/>
          </a:xfrm>
          <a:prstGeom prst="rect">
            <a:avLst/>
          </a:prstGeom>
          <a:noFill/>
        </p:spPr>
        <p:txBody>
          <a:bodyPr wrap="square" rtlCol="0">
            <a:spAutoFit/>
          </a:bodyPr>
          <a:lstStyle/>
          <a:p>
            <a:r>
              <a:rPr lang="zh-CN" altLang="en-US" sz="2000">
                <a:solidFill>
                  <a:schemeClr val="bg1">
                    <a:lumMod val="75000"/>
                  </a:schemeClr>
                </a:solidFill>
                <a:latin typeface="微软雅黑" panose="020B0503020204020204" pitchFamily="34" charset="-122"/>
                <a:ea typeface="微软雅黑" panose="020B0503020204020204" pitchFamily="34" charset="-122"/>
              </a:rPr>
              <a:t>项目实现</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
        <p:nvSpPr>
          <p:cNvPr id="42" name="等腰三角形 41"/>
          <p:cNvSpPr/>
          <p:nvPr userDrawn="1"/>
        </p:nvSpPr>
        <p:spPr>
          <a:xfrm rot="10800000">
            <a:off x="1030384" y="581051"/>
            <a:ext cx="290416" cy="178103"/>
          </a:xfrm>
          <a:prstGeom prst="triangle">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400"/>
          </a:p>
        </p:txBody>
      </p:sp>
      <p:sp>
        <p:nvSpPr>
          <p:cNvPr id="8" name="文本框 7"/>
          <p:cNvSpPr txBox="1"/>
          <p:nvPr userDrawn="1"/>
        </p:nvSpPr>
        <p:spPr>
          <a:xfrm>
            <a:off x="9853678" y="94283"/>
            <a:ext cx="2340191" cy="400110"/>
          </a:xfrm>
          <a:prstGeom prst="rect">
            <a:avLst/>
          </a:prstGeom>
          <a:noFill/>
        </p:spPr>
        <p:txBody>
          <a:bodyPr wrap="square" rtlCol="0">
            <a:spAutoFit/>
          </a:bodyPr>
          <a:lstStyle/>
          <a:p>
            <a:r>
              <a:rPr lang="zh-CN" altLang="en-US" sz="2000">
                <a:solidFill>
                  <a:schemeClr val="bg1">
                    <a:lumMod val="7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sp>
        <p:nvSpPr>
          <p:cNvPr id="36" name="矩形 35"/>
          <p:cNvSpPr/>
          <p:nvPr userDrawn="1"/>
        </p:nvSpPr>
        <p:spPr>
          <a:xfrm>
            <a:off x="0" y="-594605"/>
            <a:ext cx="12308115" cy="1175656"/>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2" name="等腰三角形 41"/>
          <p:cNvSpPr/>
          <p:nvPr userDrawn="1"/>
        </p:nvSpPr>
        <p:spPr>
          <a:xfrm rot="10800000">
            <a:off x="3024284" y="581051"/>
            <a:ext cx="290416" cy="178103"/>
          </a:xfrm>
          <a:prstGeom prst="triangle">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400"/>
          </a:p>
        </p:txBody>
      </p:sp>
      <p:sp>
        <p:nvSpPr>
          <p:cNvPr id="13" name="文本框 12"/>
          <p:cNvSpPr txBox="1"/>
          <p:nvPr userDrawn="1"/>
        </p:nvSpPr>
        <p:spPr>
          <a:xfrm>
            <a:off x="581954" y="100545"/>
            <a:ext cx="1645859" cy="400110"/>
          </a:xfrm>
          <a:prstGeom prst="rect">
            <a:avLst/>
          </a:prstGeom>
          <a:noFill/>
        </p:spPr>
        <p:txBody>
          <a:bodyPr wrap="square" rtlCol="0">
            <a:spAutoFit/>
          </a:bodyPr>
          <a:lstStyle/>
          <a:p>
            <a:r>
              <a:rPr lang="zh-CN" altLang="en-US" sz="2000" kern="1200">
                <a:solidFill>
                  <a:schemeClr val="bg1">
                    <a:lumMod val="75000"/>
                  </a:schemeClr>
                </a:solidFill>
                <a:latin typeface="微软雅黑" panose="020B0503020204020204" pitchFamily="34" charset="-122"/>
                <a:ea typeface="微软雅黑" panose="020B0503020204020204" pitchFamily="34" charset="-122"/>
                <a:cs typeface="+mn-cs"/>
              </a:rPr>
              <a:t>选题背景</a:t>
            </a:r>
            <a:endParaRPr lang="zh-CN" altLang="en-US" sz="2000" kern="1200">
              <a:solidFill>
                <a:schemeClr val="bg1">
                  <a:lumMod val="75000"/>
                </a:schemeClr>
              </a:solidFill>
              <a:latin typeface="微软雅黑" panose="020B0503020204020204" pitchFamily="34" charset="-122"/>
              <a:ea typeface="微软雅黑" panose="020B0503020204020204" pitchFamily="34" charset="-122"/>
              <a:cs typeface="+mn-cs"/>
            </a:endParaRPr>
          </a:p>
        </p:txBody>
      </p:sp>
      <p:sp>
        <p:nvSpPr>
          <p:cNvPr id="14" name="文本框 13"/>
          <p:cNvSpPr txBox="1"/>
          <p:nvPr userDrawn="1"/>
        </p:nvSpPr>
        <p:spPr>
          <a:xfrm>
            <a:off x="2587581" y="83791"/>
            <a:ext cx="2340191"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b="1" kern="1200">
                <a:solidFill>
                  <a:schemeClr val="bg1"/>
                </a:solidFill>
                <a:latin typeface="微软雅黑" panose="020B0503020204020204" pitchFamily="34" charset="-122"/>
                <a:ea typeface="微软雅黑" panose="020B0503020204020204" pitchFamily="34" charset="-122"/>
                <a:cs typeface="+mn-cs"/>
              </a:rPr>
              <a:t>技术综述</a:t>
            </a:r>
            <a:endParaRPr lang="zh-CN" altLang="en-US" sz="2000" b="1" kern="1200">
              <a:solidFill>
                <a:schemeClr val="bg1"/>
              </a:solidFill>
              <a:latin typeface="微软雅黑" panose="020B0503020204020204" pitchFamily="34" charset="-122"/>
              <a:ea typeface="微软雅黑" panose="020B0503020204020204" pitchFamily="34" charset="-122"/>
              <a:cs typeface="+mn-cs"/>
            </a:endParaRPr>
          </a:p>
        </p:txBody>
      </p:sp>
      <p:sp>
        <p:nvSpPr>
          <p:cNvPr id="15" name="文本框 14"/>
          <p:cNvSpPr txBox="1"/>
          <p:nvPr userDrawn="1"/>
        </p:nvSpPr>
        <p:spPr>
          <a:xfrm>
            <a:off x="4699280" y="83791"/>
            <a:ext cx="2340191" cy="400110"/>
          </a:xfrm>
          <a:prstGeom prst="rect">
            <a:avLst/>
          </a:prstGeom>
          <a:noFill/>
        </p:spPr>
        <p:txBody>
          <a:bodyPr wrap="square" rtlCol="0">
            <a:spAutoFit/>
          </a:bodyPr>
          <a:lstStyle/>
          <a:p>
            <a:r>
              <a:rPr lang="zh-CN" altLang="en-US" sz="2000">
                <a:solidFill>
                  <a:schemeClr val="bg1">
                    <a:lumMod val="75000"/>
                  </a:schemeClr>
                </a:solidFill>
                <a:latin typeface="微软雅黑" panose="020B0503020204020204" pitchFamily="34" charset="-122"/>
                <a:ea typeface="微软雅黑" panose="020B0503020204020204" pitchFamily="34" charset="-122"/>
              </a:rPr>
              <a:t>项目分析与设计</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
        <p:nvSpPr>
          <p:cNvPr id="16" name="文本框 15"/>
          <p:cNvSpPr txBox="1"/>
          <p:nvPr userDrawn="1"/>
        </p:nvSpPr>
        <p:spPr>
          <a:xfrm>
            <a:off x="7627731" y="94283"/>
            <a:ext cx="2340191" cy="400110"/>
          </a:xfrm>
          <a:prstGeom prst="rect">
            <a:avLst/>
          </a:prstGeom>
          <a:noFill/>
        </p:spPr>
        <p:txBody>
          <a:bodyPr wrap="square" rtlCol="0">
            <a:spAutoFit/>
          </a:bodyPr>
          <a:lstStyle/>
          <a:p>
            <a:r>
              <a:rPr lang="zh-CN" altLang="en-US" sz="2000">
                <a:solidFill>
                  <a:schemeClr val="bg1">
                    <a:lumMod val="75000"/>
                  </a:schemeClr>
                </a:solidFill>
                <a:latin typeface="微软雅黑" panose="020B0503020204020204" pitchFamily="34" charset="-122"/>
                <a:ea typeface="微软雅黑" panose="020B0503020204020204" pitchFamily="34" charset="-122"/>
              </a:rPr>
              <a:t>项目实现</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
        <p:nvSpPr>
          <p:cNvPr id="17" name="文本框 16"/>
          <p:cNvSpPr txBox="1"/>
          <p:nvPr userDrawn="1"/>
        </p:nvSpPr>
        <p:spPr>
          <a:xfrm>
            <a:off x="9853678" y="94283"/>
            <a:ext cx="2340191" cy="400110"/>
          </a:xfrm>
          <a:prstGeom prst="rect">
            <a:avLst/>
          </a:prstGeom>
          <a:noFill/>
        </p:spPr>
        <p:txBody>
          <a:bodyPr wrap="square" rtlCol="0">
            <a:spAutoFit/>
          </a:bodyPr>
          <a:lstStyle/>
          <a:p>
            <a:r>
              <a:rPr lang="zh-CN" altLang="en-US" sz="2000">
                <a:solidFill>
                  <a:schemeClr val="bg1">
                    <a:lumMod val="7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标题和内容">
    <p:spTree>
      <p:nvGrpSpPr>
        <p:cNvPr id="1" name=""/>
        <p:cNvGrpSpPr/>
        <p:nvPr/>
      </p:nvGrpSpPr>
      <p:grpSpPr>
        <a:xfrm>
          <a:off x="0" y="0"/>
          <a:ext cx="0" cy="0"/>
          <a:chOff x="0" y="0"/>
          <a:chExt cx="0" cy="0"/>
        </a:xfrm>
      </p:grpSpPr>
      <p:sp>
        <p:nvSpPr>
          <p:cNvPr id="36" name="矩形 35"/>
          <p:cNvSpPr/>
          <p:nvPr userDrawn="1"/>
        </p:nvSpPr>
        <p:spPr>
          <a:xfrm>
            <a:off x="0" y="-594605"/>
            <a:ext cx="12308115" cy="1175656"/>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2" name="等腰三角形 41"/>
          <p:cNvSpPr/>
          <p:nvPr userDrawn="1"/>
        </p:nvSpPr>
        <p:spPr>
          <a:xfrm rot="10800000">
            <a:off x="5507134" y="581051"/>
            <a:ext cx="290416" cy="178103"/>
          </a:xfrm>
          <a:prstGeom prst="triangle">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400"/>
          </a:p>
        </p:txBody>
      </p:sp>
      <p:sp>
        <p:nvSpPr>
          <p:cNvPr id="8" name="文本框 7"/>
          <p:cNvSpPr txBox="1"/>
          <p:nvPr userDrawn="1"/>
        </p:nvSpPr>
        <p:spPr>
          <a:xfrm>
            <a:off x="581954" y="100545"/>
            <a:ext cx="164585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kern="1200">
                <a:solidFill>
                  <a:schemeClr val="bg1">
                    <a:lumMod val="75000"/>
                  </a:schemeClr>
                </a:solidFill>
                <a:latin typeface="微软雅黑" panose="020B0503020204020204" pitchFamily="34" charset="-122"/>
                <a:ea typeface="微软雅黑" panose="020B0503020204020204" pitchFamily="34" charset="-122"/>
                <a:cs typeface="+mn-cs"/>
              </a:rPr>
              <a:t>选题背景</a:t>
            </a:r>
            <a:endParaRPr lang="zh-CN" altLang="en-US" sz="2000" kern="1200">
              <a:solidFill>
                <a:schemeClr val="bg1">
                  <a:lumMod val="75000"/>
                </a:schemeClr>
              </a:solidFill>
              <a:latin typeface="微软雅黑" panose="020B0503020204020204" pitchFamily="34" charset="-122"/>
              <a:ea typeface="微软雅黑" panose="020B0503020204020204" pitchFamily="34" charset="-122"/>
              <a:cs typeface="+mn-cs"/>
            </a:endParaRPr>
          </a:p>
        </p:txBody>
      </p:sp>
      <p:sp>
        <p:nvSpPr>
          <p:cNvPr id="9" name="文本框 8"/>
          <p:cNvSpPr txBox="1"/>
          <p:nvPr userDrawn="1"/>
        </p:nvSpPr>
        <p:spPr>
          <a:xfrm>
            <a:off x="2587581" y="83791"/>
            <a:ext cx="2340191"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a:solidFill>
                  <a:schemeClr val="bg1">
                    <a:lumMod val="75000"/>
                  </a:schemeClr>
                </a:solidFill>
                <a:latin typeface="微软雅黑" panose="020B0503020204020204" pitchFamily="34" charset="-122"/>
                <a:ea typeface="微软雅黑" panose="020B0503020204020204" pitchFamily="34" charset="-122"/>
              </a:rPr>
              <a:t>技术综述</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
        <p:nvSpPr>
          <p:cNvPr id="10" name="文本框 9"/>
          <p:cNvSpPr txBox="1"/>
          <p:nvPr userDrawn="1"/>
        </p:nvSpPr>
        <p:spPr>
          <a:xfrm>
            <a:off x="4699280" y="83791"/>
            <a:ext cx="2340191" cy="400110"/>
          </a:xfrm>
          <a:prstGeom prst="rect">
            <a:avLst/>
          </a:prstGeom>
          <a:noFill/>
        </p:spPr>
        <p:txBody>
          <a:bodyPr wrap="square" rtlCol="0">
            <a:spAutoFit/>
          </a:bodyPr>
          <a:lstStyle/>
          <a:p>
            <a:pPr marL="0" algn="l" defTabSz="914400" rtl="0" eaLnBrk="1" latinLnBrk="0" hangingPunct="1"/>
            <a:r>
              <a:rPr lang="zh-CN" altLang="en-US" sz="2000" b="1" kern="1200">
                <a:solidFill>
                  <a:schemeClr val="bg1"/>
                </a:solidFill>
                <a:latin typeface="微软雅黑" panose="020B0503020204020204" pitchFamily="34" charset="-122"/>
                <a:ea typeface="微软雅黑" panose="020B0503020204020204" pitchFamily="34" charset="-122"/>
                <a:cs typeface="+mn-cs"/>
              </a:rPr>
              <a:t>项目分析与设计</a:t>
            </a:r>
            <a:endParaRPr lang="zh-CN" altLang="en-US" sz="2000" b="1" kern="1200">
              <a:solidFill>
                <a:schemeClr val="bg1"/>
              </a:solidFill>
              <a:latin typeface="微软雅黑" panose="020B0503020204020204" pitchFamily="34" charset="-122"/>
              <a:ea typeface="微软雅黑" panose="020B0503020204020204" pitchFamily="34" charset="-122"/>
              <a:cs typeface="+mn-cs"/>
            </a:endParaRPr>
          </a:p>
        </p:txBody>
      </p:sp>
      <p:sp>
        <p:nvSpPr>
          <p:cNvPr id="11" name="文本框 10"/>
          <p:cNvSpPr txBox="1"/>
          <p:nvPr userDrawn="1"/>
        </p:nvSpPr>
        <p:spPr>
          <a:xfrm>
            <a:off x="7627731" y="94283"/>
            <a:ext cx="2340191" cy="400110"/>
          </a:xfrm>
          <a:prstGeom prst="rect">
            <a:avLst/>
          </a:prstGeom>
          <a:noFill/>
        </p:spPr>
        <p:txBody>
          <a:bodyPr wrap="square" rtlCol="0">
            <a:spAutoFit/>
          </a:bodyPr>
          <a:lstStyle/>
          <a:p>
            <a:r>
              <a:rPr lang="zh-CN" altLang="en-US" sz="2000">
                <a:solidFill>
                  <a:schemeClr val="bg1">
                    <a:lumMod val="75000"/>
                  </a:schemeClr>
                </a:solidFill>
                <a:latin typeface="微软雅黑" panose="020B0503020204020204" pitchFamily="34" charset="-122"/>
                <a:ea typeface="微软雅黑" panose="020B0503020204020204" pitchFamily="34" charset="-122"/>
              </a:rPr>
              <a:t>项目实现</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
        <p:nvSpPr>
          <p:cNvPr id="12" name="文本框 11"/>
          <p:cNvSpPr txBox="1"/>
          <p:nvPr userDrawn="1"/>
        </p:nvSpPr>
        <p:spPr>
          <a:xfrm>
            <a:off x="9853678" y="94283"/>
            <a:ext cx="2340191" cy="400110"/>
          </a:xfrm>
          <a:prstGeom prst="rect">
            <a:avLst/>
          </a:prstGeom>
          <a:noFill/>
        </p:spPr>
        <p:txBody>
          <a:bodyPr wrap="square" rtlCol="0">
            <a:spAutoFit/>
          </a:bodyPr>
          <a:lstStyle/>
          <a:p>
            <a:r>
              <a:rPr lang="zh-CN" altLang="en-US" sz="2000">
                <a:solidFill>
                  <a:schemeClr val="bg1">
                    <a:lumMod val="7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标题和内容">
    <p:spTree>
      <p:nvGrpSpPr>
        <p:cNvPr id="1" name=""/>
        <p:cNvGrpSpPr/>
        <p:nvPr/>
      </p:nvGrpSpPr>
      <p:grpSpPr>
        <a:xfrm>
          <a:off x="0" y="0"/>
          <a:ext cx="0" cy="0"/>
          <a:chOff x="0" y="0"/>
          <a:chExt cx="0" cy="0"/>
        </a:xfrm>
      </p:grpSpPr>
      <p:sp>
        <p:nvSpPr>
          <p:cNvPr id="36" name="矩形 35"/>
          <p:cNvSpPr/>
          <p:nvPr userDrawn="1"/>
        </p:nvSpPr>
        <p:spPr>
          <a:xfrm>
            <a:off x="0" y="-594605"/>
            <a:ext cx="12308115" cy="1175656"/>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2" name="等腰三角形 41"/>
          <p:cNvSpPr/>
          <p:nvPr userDrawn="1"/>
        </p:nvSpPr>
        <p:spPr>
          <a:xfrm rot="10800000">
            <a:off x="8101109" y="581051"/>
            <a:ext cx="290416" cy="178103"/>
          </a:xfrm>
          <a:prstGeom prst="triangle">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400"/>
          </a:p>
        </p:txBody>
      </p:sp>
      <p:sp>
        <p:nvSpPr>
          <p:cNvPr id="8" name="文本框 7"/>
          <p:cNvSpPr txBox="1"/>
          <p:nvPr userDrawn="1"/>
        </p:nvSpPr>
        <p:spPr>
          <a:xfrm>
            <a:off x="581954" y="100545"/>
            <a:ext cx="164585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kern="1200">
                <a:solidFill>
                  <a:schemeClr val="bg1">
                    <a:lumMod val="75000"/>
                  </a:schemeClr>
                </a:solidFill>
                <a:latin typeface="微软雅黑" panose="020B0503020204020204" pitchFamily="34" charset="-122"/>
                <a:ea typeface="微软雅黑" panose="020B0503020204020204" pitchFamily="34" charset="-122"/>
                <a:cs typeface="+mn-cs"/>
              </a:rPr>
              <a:t>选题背景</a:t>
            </a:r>
            <a:endParaRPr lang="zh-CN" altLang="en-US" sz="2000" kern="1200">
              <a:solidFill>
                <a:schemeClr val="bg1">
                  <a:lumMod val="75000"/>
                </a:schemeClr>
              </a:solidFill>
              <a:latin typeface="微软雅黑" panose="020B0503020204020204" pitchFamily="34" charset="-122"/>
              <a:ea typeface="微软雅黑" panose="020B0503020204020204" pitchFamily="34" charset="-122"/>
              <a:cs typeface="+mn-cs"/>
            </a:endParaRPr>
          </a:p>
        </p:txBody>
      </p:sp>
      <p:sp>
        <p:nvSpPr>
          <p:cNvPr id="9" name="文本框 8"/>
          <p:cNvSpPr txBox="1"/>
          <p:nvPr userDrawn="1"/>
        </p:nvSpPr>
        <p:spPr>
          <a:xfrm>
            <a:off x="2587581" y="83791"/>
            <a:ext cx="2340191"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a:solidFill>
                  <a:schemeClr val="bg1">
                    <a:lumMod val="75000"/>
                  </a:schemeClr>
                </a:solidFill>
                <a:latin typeface="微软雅黑" panose="020B0503020204020204" pitchFamily="34" charset="-122"/>
                <a:ea typeface="微软雅黑" panose="020B0503020204020204" pitchFamily="34" charset="-122"/>
              </a:rPr>
              <a:t>技术综述</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
        <p:nvSpPr>
          <p:cNvPr id="10" name="文本框 9"/>
          <p:cNvSpPr txBox="1"/>
          <p:nvPr userDrawn="1"/>
        </p:nvSpPr>
        <p:spPr>
          <a:xfrm>
            <a:off x="4699280" y="83791"/>
            <a:ext cx="2340191" cy="400110"/>
          </a:xfrm>
          <a:prstGeom prst="rect">
            <a:avLst/>
          </a:prstGeom>
          <a:noFill/>
        </p:spPr>
        <p:txBody>
          <a:bodyPr wrap="square" rtlCol="0">
            <a:spAutoFit/>
          </a:bodyPr>
          <a:lstStyle/>
          <a:p>
            <a:r>
              <a:rPr lang="zh-CN" altLang="en-US" sz="2000">
                <a:solidFill>
                  <a:schemeClr val="bg1">
                    <a:lumMod val="75000"/>
                  </a:schemeClr>
                </a:solidFill>
                <a:latin typeface="微软雅黑" panose="020B0503020204020204" pitchFamily="34" charset="-122"/>
                <a:ea typeface="微软雅黑" panose="020B0503020204020204" pitchFamily="34" charset="-122"/>
              </a:rPr>
              <a:t>项目分析与设计</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
        <p:nvSpPr>
          <p:cNvPr id="11" name="文本框 10"/>
          <p:cNvSpPr txBox="1"/>
          <p:nvPr userDrawn="1"/>
        </p:nvSpPr>
        <p:spPr>
          <a:xfrm>
            <a:off x="7627731" y="94283"/>
            <a:ext cx="2340191" cy="400110"/>
          </a:xfrm>
          <a:prstGeom prst="rect">
            <a:avLst/>
          </a:prstGeom>
          <a:noFill/>
        </p:spPr>
        <p:txBody>
          <a:bodyPr wrap="square" rtlCol="0">
            <a:spAutoFit/>
          </a:bodyPr>
          <a:lstStyle/>
          <a:p>
            <a:pPr marL="0" algn="l" defTabSz="914400" rtl="0" eaLnBrk="1" latinLnBrk="0" hangingPunct="1"/>
            <a:r>
              <a:rPr lang="zh-CN" altLang="en-US" sz="2000" b="1" kern="1200">
                <a:solidFill>
                  <a:schemeClr val="bg1"/>
                </a:solidFill>
                <a:latin typeface="微软雅黑" panose="020B0503020204020204" pitchFamily="34" charset="-122"/>
                <a:ea typeface="微软雅黑" panose="020B0503020204020204" pitchFamily="34" charset="-122"/>
                <a:cs typeface="+mn-cs"/>
              </a:rPr>
              <a:t>项目实现</a:t>
            </a:r>
            <a:endParaRPr lang="zh-CN" altLang="en-US" sz="2000" b="1" kern="1200">
              <a:solidFill>
                <a:schemeClr val="bg1"/>
              </a:solidFill>
              <a:latin typeface="微软雅黑" panose="020B0503020204020204" pitchFamily="34" charset="-122"/>
              <a:ea typeface="微软雅黑" panose="020B0503020204020204" pitchFamily="34" charset="-122"/>
              <a:cs typeface="+mn-cs"/>
            </a:endParaRPr>
          </a:p>
        </p:txBody>
      </p:sp>
      <p:sp>
        <p:nvSpPr>
          <p:cNvPr id="12" name="文本框 11"/>
          <p:cNvSpPr txBox="1"/>
          <p:nvPr userDrawn="1"/>
        </p:nvSpPr>
        <p:spPr>
          <a:xfrm>
            <a:off x="9853678" y="94283"/>
            <a:ext cx="2340191" cy="400110"/>
          </a:xfrm>
          <a:prstGeom prst="rect">
            <a:avLst/>
          </a:prstGeom>
          <a:noFill/>
        </p:spPr>
        <p:txBody>
          <a:bodyPr wrap="square" rtlCol="0">
            <a:spAutoFit/>
          </a:bodyPr>
          <a:lstStyle/>
          <a:p>
            <a:r>
              <a:rPr lang="zh-CN" altLang="en-US" sz="2000">
                <a:solidFill>
                  <a:schemeClr val="bg1">
                    <a:lumMod val="7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标题和内容">
    <p:spTree>
      <p:nvGrpSpPr>
        <p:cNvPr id="1" name=""/>
        <p:cNvGrpSpPr/>
        <p:nvPr/>
      </p:nvGrpSpPr>
      <p:grpSpPr>
        <a:xfrm>
          <a:off x="0" y="0"/>
          <a:ext cx="0" cy="0"/>
          <a:chOff x="0" y="0"/>
          <a:chExt cx="0" cy="0"/>
        </a:xfrm>
      </p:grpSpPr>
      <p:sp>
        <p:nvSpPr>
          <p:cNvPr id="36" name="矩形 35"/>
          <p:cNvSpPr/>
          <p:nvPr userDrawn="1"/>
        </p:nvSpPr>
        <p:spPr>
          <a:xfrm>
            <a:off x="0" y="-594605"/>
            <a:ext cx="12308115" cy="1175656"/>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42" name="等腰三角形 41"/>
          <p:cNvSpPr/>
          <p:nvPr userDrawn="1"/>
        </p:nvSpPr>
        <p:spPr>
          <a:xfrm rot="10800000">
            <a:off x="10463309" y="581051"/>
            <a:ext cx="290416" cy="178103"/>
          </a:xfrm>
          <a:prstGeom prst="triangle">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400"/>
          </a:p>
        </p:txBody>
      </p:sp>
      <p:sp>
        <p:nvSpPr>
          <p:cNvPr id="8" name="文本框 7"/>
          <p:cNvSpPr txBox="1"/>
          <p:nvPr userDrawn="1"/>
        </p:nvSpPr>
        <p:spPr>
          <a:xfrm>
            <a:off x="581954" y="100545"/>
            <a:ext cx="1645859"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kern="1200">
                <a:solidFill>
                  <a:schemeClr val="bg1">
                    <a:lumMod val="75000"/>
                  </a:schemeClr>
                </a:solidFill>
                <a:latin typeface="微软雅黑" panose="020B0503020204020204" pitchFamily="34" charset="-122"/>
                <a:ea typeface="微软雅黑" panose="020B0503020204020204" pitchFamily="34" charset="-122"/>
                <a:cs typeface="+mn-cs"/>
              </a:rPr>
              <a:t>选题背景</a:t>
            </a:r>
            <a:endParaRPr lang="zh-CN" altLang="en-US" sz="2000" kern="1200">
              <a:solidFill>
                <a:schemeClr val="bg1">
                  <a:lumMod val="75000"/>
                </a:schemeClr>
              </a:solidFill>
              <a:latin typeface="微软雅黑" panose="020B0503020204020204" pitchFamily="34" charset="-122"/>
              <a:ea typeface="微软雅黑" panose="020B0503020204020204" pitchFamily="34" charset="-122"/>
              <a:cs typeface="+mn-cs"/>
            </a:endParaRPr>
          </a:p>
        </p:txBody>
      </p:sp>
      <p:sp>
        <p:nvSpPr>
          <p:cNvPr id="9" name="文本框 8"/>
          <p:cNvSpPr txBox="1"/>
          <p:nvPr userDrawn="1"/>
        </p:nvSpPr>
        <p:spPr>
          <a:xfrm>
            <a:off x="2587581" y="83791"/>
            <a:ext cx="2340191"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2000">
                <a:solidFill>
                  <a:schemeClr val="bg1">
                    <a:lumMod val="75000"/>
                  </a:schemeClr>
                </a:solidFill>
                <a:latin typeface="微软雅黑" panose="020B0503020204020204" pitchFamily="34" charset="-122"/>
                <a:ea typeface="微软雅黑" panose="020B0503020204020204" pitchFamily="34" charset="-122"/>
              </a:rPr>
              <a:t>技术综述</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
        <p:nvSpPr>
          <p:cNvPr id="10" name="文本框 9"/>
          <p:cNvSpPr txBox="1"/>
          <p:nvPr userDrawn="1"/>
        </p:nvSpPr>
        <p:spPr>
          <a:xfrm>
            <a:off x="4699280" y="83791"/>
            <a:ext cx="2340191" cy="400110"/>
          </a:xfrm>
          <a:prstGeom prst="rect">
            <a:avLst/>
          </a:prstGeom>
          <a:noFill/>
        </p:spPr>
        <p:txBody>
          <a:bodyPr wrap="square" rtlCol="0">
            <a:spAutoFit/>
          </a:bodyPr>
          <a:lstStyle/>
          <a:p>
            <a:r>
              <a:rPr lang="zh-CN" altLang="en-US" sz="2000">
                <a:solidFill>
                  <a:schemeClr val="bg1">
                    <a:lumMod val="75000"/>
                  </a:schemeClr>
                </a:solidFill>
                <a:latin typeface="微软雅黑" panose="020B0503020204020204" pitchFamily="34" charset="-122"/>
                <a:ea typeface="微软雅黑" panose="020B0503020204020204" pitchFamily="34" charset="-122"/>
              </a:rPr>
              <a:t>项目分析与设计</a:t>
            </a:r>
            <a:endParaRPr lang="zh-CN" altLang="en-US" sz="2000">
              <a:solidFill>
                <a:schemeClr val="bg1">
                  <a:lumMod val="75000"/>
                </a:schemeClr>
              </a:solidFill>
              <a:latin typeface="微软雅黑" panose="020B0503020204020204" pitchFamily="34" charset="-122"/>
              <a:ea typeface="微软雅黑" panose="020B0503020204020204" pitchFamily="34" charset="-122"/>
            </a:endParaRPr>
          </a:p>
        </p:txBody>
      </p:sp>
      <p:sp>
        <p:nvSpPr>
          <p:cNvPr id="11" name="文本框 10"/>
          <p:cNvSpPr txBox="1"/>
          <p:nvPr userDrawn="1"/>
        </p:nvSpPr>
        <p:spPr>
          <a:xfrm>
            <a:off x="7627731" y="94283"/>
            <a:ext cx="2340191" cy="400110"/>
          </a:xfrm>
          <a:prstGeom prst="rect">
            <a:avLst/>
          </a:prstGeom>
          <a:noFill/>
        </p:spPr>
        <p:txBody>
          <a:bodyPr wrap="square" rtlCol="0">
            <a:spAutoFit/>
          </a:bodyPr>
          <a:lstStyle/>
          <a:p>
            <a:pPr marL="0" algn="l" defTabSz="914400" rtl="0" eaLnBrk="1" latinLnBrk="0" hangingPunct="1"/>
            <a:r>
              <a:rPr lang="zh-CN" altLang="en-US" sz="2000" kern="1200">
                <a:solidFill>
                  <a:schemeClr val="bg1">
                    <a:lumMod val="75000"/>
                  </a:schemeClr>
                </a:solidFill>
                <a:latin typeface="微软雅黑" panose="020B0503020204020204" pitchFamily="34" charset="-122"/>
                <a:ea typeface="微软雅黑" panose="020B0503020204020204" pitchFamily="34" charset="-122"/>
                <a:cs typeface="+mn-cs"/>
              </a:rPr>
              <a:t>项目实现</a:t>
            </a:r>
            <a:endParaRPr lang="zh-CN" altLang="en-US" sz="2000" kern="1200">
              <a:solidFill>
                <a:schemeClr val="bg1">
                  <a:lumMod val="75000"/>
                </a:schemeClr>
              </a:solidFill>
              <a:latin typeface="微软雅黑" panose="020B0503020204020204" pitchFamily="34" charset="-122"/>
              <a:ea typeface="微软雅黑" panose="020B0503020204020204" pitchFamily="34" charset="-122"/>
              <a:cs typeface="+mn-cs"/>
            </a:endParaRPr>
          </a:p>
        </p:txBody>
      </p:sp>
      <p:sp>
        <p:nvSpPr>
          <p:cNvPr id="12" name="文本框 11"/>
          <p:cNvSpPr txBox="1"/>
          <p:nvPr userDrawn="1"/>
        </p:nvSpPr>
        <p:spPr>
          <a:xfrm>
            <a:off x="9853678" y="94283"/>
            <a:ext cx="2340191" cy="400110"/>
          </a:xfrm>
          <a:prstGeom prst="rect">
            <a:avLst/>
          </a:prstGeom>
          <a:noFill/>
        </p:spPr>
        <p:txBody>
          <a:bodyPr wrap="square" rtlCol="0">
            <a:spAutoFit/>
          </a:bodyPr>
          <a:lstStyle/>
          <a:p>
            <a:r>
              <a:rPr lang="zh-CN" altLang="en-US" sz="2000" b="1" kern="1200">
                <a:solidFill>
                  <a:schemeClr val="bg1"/>
                </a:solidFill>
                <a:latin typeface="微软雅黑" panose="020B0503020204020204" pitchFamily="34" charset="-122"/>
                <a:ea typeface="微软雅黑" panose="020B0503020204020204" pitchFamily="34" charset="-122"/>
                <a:cs typeface="+mn-cs"/>
              </a:rPr>
              <a:t>总结与展望</a:t>
            </a:r>
            <a:endParaRPr lang="zh-CN" altLang="en-US" sz="2000" b="1" kern="1200">
              <a:solidFill>
                <a:schemeClr val="bg1"/>
              </a:solidFill>
              <a:latin typeface="微软雅黑" panose="020B0503020204020204" pitchFamily="34" charset="-122"/>
              <a:ea typeface="微软雅黑" panose="020B0503020204020204" pitchFamily="34" charset="-122"/>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cxnSp>
        <p:nvCxnSpPr>
          <p:cNvPr id="8" name="直接连接符 7"/>
          <p:cNvCxnSpPr/>
          <p:nvPr userDrawn="1"/>
        </p:nvCxnSpPr>
        <p:spPr>
          <a:xfrm>
            <a:off x="4665566" y="2016866"/>
            <a:ext cx="0" cy="2824268"/>
          </a:xfrm>
          <a:prstGeom prst="line">
            <a:avLst/>
          </a:prstGeom>
          <a:ln w="12700">
            <a:gradFill>
              <a:gsLst>
                <a:gs pos="0">
                  <a:schemeClr val="bg1">
                    <a:alpha val="0"/>
                  </a:schemeClr>
                </a:gs>
                <a:gs pos="50000">
                  <a:schemeClr val="tx1"/>
                </a:gs>
                <a:gs pos="100000">
                  <a:schemeClr val="bg1">
                    <a:alpha val="0"/>
                  </a:schemeClr>
                </a:gs>
              </a:gsLst>
              <a:lin ang="5400000" scaled="1"/>
            </a:gradFill>
          </a:ln>
          <a:effectLst>
            <a:outerShdw blurRad="50800" dist="254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userDrawn="1"/>
        </p:nvPicPr>
        <p:blipFill>
          <a:blip r:embed="rId2" cstate="print"/>
          <a:stretch>
            <a:fillRect/>
          </a:stretch>
        </p:blipFill>
        <p:spPr>
          <a:xfrm>
            <a:off x="3555311" y="2973017"/>
            <a:ext cx="1084855" cy="1360117"/>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2A397E8-946D-4C5D-972C-63131C18086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F06A139-DD59-494F-8ECB-D9FBC1AE366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image" Target="../media/image3.png"/><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A397E8-946D-4C5D-972C-63131C18086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06A139-DD59-494F-8ECB-D9FBC1AE366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2.xml"/><Relationship Id="rId3" Type="http://schemas.openxmlformats.org/officeDocument/2006/relationships/tags" Target="../tags/tag1.xml"/><Relationship Id="rId2" Type="http://schemas.microsoft.com/office/2007/relationships/hdphoto" Target="../media/image5.wdp"/><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9" Type="http://schemas.openxmlformats.org/officeDocument/2006/relationships/notesSlide" Target="../notesSlides/notesSlide10.xml"/><Relationship Id="rId8" Type="http://schemas.openxmlformats.org/officeDocument/2006/relationships/slideLayout" Target="../slideLayouts/slideLayout12.xml"/><Relationship Id="rId7" Type="http://schemas.openxmlformats.org/officeDocument/2006/relationships/tags" Target="../tags/tag91.xml"/><Relationship Id="rId6" Type="http://schemas.openxmlformats.org/officeDocument/2006/relationships/image" Target="../media/image13.png"/><Relationship Id="rId5" Type="http://schemas.openxmlformats.org/officeDocument/2006/relationships/tags" Target="../tags/tag90.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89.xml"/><Relationship Id="rId1" Type="http://schemas.openxmlformats.org/officeDocument/2006/relationships/tags" Target="../tags/tag88.xml"/></Relationships>
</file>

<file path=ppt/slides/_rels/slide11.xml.rels><?xml version="1.0" encoding="UTF-8" standalone="yes"?>
<Relationships xmlns="http://schemas.openxmlformats.org/package/2006/relationships"><Relationship Id="rId8" Type="http://schemas.openxmlformats.org/officeDocument/2006/relationships/notesSlide" Target="../notesSlides/notesSlide11.xml"/><Relationship Id="rId7" Type="http://schemas.openxmlformats.org/officeDocument/2006/relationships/slideLayout" Target="../slideLayouts/slideLayout12.xml"/><Relationship Id="rId6" Type="http://schemas.openxmlformats.org/officeDocument/2006/relationships/tags" Target="../tags/tag95.xml"/><Relationship Id="rId5" Type="http://schemas.openxmlformats.org/officeDocument/2006/relationships/tags" Target="../tags/tag94.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93.xml"/><Relationship Id="rId1" Type="http://schemas.openxmlformats.org/officeDocument/2006/relationships/tags" Target="../tags/tag92.xml"/></Relationships>
</file>

<file path=ppt/slides/_rels/slide12.xml.rels><?xml version="1.0" encoding="UTF-8" standalone="yes"?>
<Relationships xmlns="http://schemas.openxmlformats.org/package/2006/relationships"><Relationship Id="rId9" Type="http://schemas.openxmlformats.org/officeDocument/2006/relationships/notesSlide" Target="../notesSlides/notesSlide12.xml"/><Relationship Id="rId8" Type="http://schemas.openxmlformats.org/officeDocument/2006/relationships/slideLayout" Target="../slideLayouts/slideLayout12.xml"/><Relationship Id="rId7" Type="http://schemas.openxmlformats.org/officeDocument/2006/relationships/tags" Target="../tags/tag99.xml"/><Relationship Id="rId6" Type="http://schemas.openxmlformats.org/officeDocument/2006/relationships/image" Target="../media/image14.png"/><Relationship Id="rId5" Type="http://schemas.openxmlformats.org/officeDocument/2006/relationships/tags" Target="../tags/tag98.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97.xml"/><Relationship Id="rId1" Type="http://schemas.openxmlformats.org/officeDocument/2006/relationships/tags" Target="../tags/tag96.xml"/></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3.xml"/><Relationship Id="rId7" Type="http://schemas.openxmlformats.org/officeDocument/2006/relationships/slideLayout" Target="../slideLayouts/slideLayout12.xml"/><Relationship Id="rId6" Type="http://schemas.openxmlformats.org/officeDocument/2006/relationships/tags" Target="../tags/tag103.xml"/><Relationship Id="rId5" Type="http://schemas.openxmlformats.org/officeDocument/2006/relationships/tags" Target="../tags/tag102.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101.xml"/><Relationship Id="rId1" Type="http://schemas.openxmlformats.org/officeDocument/2006/relationships/tags" Target="../tags/tag100.xml"/></Relationships>
</file>

<file path=ppt/slides/_rels/slide14.xml.rels><?xml version="1.0" encoding="UTF-8" standalone="yes"?>
<Relationships xmlns="http://schemas.openxmlformats.org/package/2006/relationships"><Relationship Id="rId9" Type="http://schemas.openxmlformats.org/officeDocument/2006/relationships/notesSlide" Target="../notesSlides/notesSlide14.xml"/><Relationship Id="rId8" Type="http://schemas.openxmlformats.org/officeDocument/2006/relationships/slideLayout" Target="../slideLayouts/slideLayout12.xml"/><Relationship Id="rId7" Type="http://schemas.openxmlformats.org/officeDocument/2006/relationships/tags" Target="../tags/tag107.xml"/><Relationship Id="rId6" Type="http://schemas.openxmlformats.org/officeDocument/2006/relationships/image" Target="../media/image15.png"/><Relationship Id="rId5" Type="http://schemas.openxmlformats.org/officeDocument/2006/relationships/tags" Target="../tags/tag106.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105.xml"/><Relationship Id="rId1" Type="http://schemas.openxmlformats.org/officeDocument/2006/relationships/tags" Target="../tags/tag104.xml"/></Relationships>
</file>

<file path=ppt/slides/_rels/slide15.xml.rels><?xml version="1.0" encoding="UTF-8" standalone="yes"?>
<Relationships xmlns="http://schemas.openxmlformats.org/package/2006/relationships"><Relationship Id="rId8" Type="http://schemas.openxmlformats.org/officeDocument/2006/relationships/notesSlide" Target="../notesSlides/notesSlide15.xml"/><Relationship Id="rId7" Type="http://schemas.openxmlformats.org/officeDocument/2006/relationships/slideLayout" Target="../slideLayouts/slideLayout12.xml"/><Relationship Id="rId6" Type="http://schemas.openxmlformats.org/officeDocument/2006/relationships/tags" Target="../tags/tag111.xml"/><Relationship Id="rId5" Type="http://schemas.openxmlformats.org/officeDocument/2006/relationships/tags" Target="../tags/tag110.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109.xml"/><Relationship Id="rId1" Type="http://schemas.openxmlformats.org/officeDocument/2006/relationships/tags" Target="../tags/tag108.xml"/></Relationships>
</file>

<file path=ppt/slides/_rels/slide16.xml.rels><?xml version="1.0" encoding="UTF-8" standalone="yes"?>
<Relationships xmlns="http://schemas.openxmlformats.org/package/2006/relationships"><Relationship Id="rId9" Type="http://schemas.openxmlformats.org/officeDocument/2006/relationships/image" Target="../media/image18.jpeg"/><Relationship Id="rId8" Type="http://schemas.openxmlformats.org/officeDocument/2006/relationships/image" Target="../media/image17.jpeg"/><Relationship Id="rId7" Type="http://schemas.openxmlformats.org/officeDocument/2006/relationships/image" Target="../media/image16.png"/><Relationship Id="rId6" Type="http://schemas.openxmlformats.org/officeDocument/2006/relationships/tags" Target="../tags/tag115.xml"/><Relationship Id="rId5" Type="http://schemas.openxmlformats.org/officeDocument/2006/relationships/tags" Target="../tags/tag114.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113.xml"/><Relationship Id="rId13" Type="http://schemas.openxmlformats.org/officeDocument/2006/relationships/notesSlide" Target="../notesSlides/notesSlide16.xml"/><Relationship Id="rId12" Type="http://schemas.openxmlformats.org/officeDocument/2006/relationships/slideLayout" Target="../slideLayouts/slideLayout12.xml"/><Relationship Id="rId11" Type="http://schemas.openxmlformats.org/officeDocument/2006/relationships/tags" Target="../tags/tag116.xml"/><Relationship Id="rId10" Type="http://schemas.openxmlformats.org/officeDocument/2006/relationships/image" Target="../media/image19.jpeg"/><Relationship Id="rId1" Type="http://schemas.openxmlformats.org/officeDocument/2006/relationships/tags" Target="../tags/tag112.xml"/></Relationships>
</file>

<file path=ppt/slides/_rels/slide17.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120.xml"/><Relationship Id="rId7" Type="http://schemas.openxmlformats.org/officeDocument/2006/relationships/image" Target="../media/image21.png"/><Relationship Id="rId6" Type="http://schemas.openxmlformats.org/officeDocument/2006/relationships/image" Target="../media/image20.png"/><Relationship Id="rId5" Type="http://schemas.openxmlformats.org/officeDocument/2006/relationships/tags" Target="../tags/tag119.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118.xml"/><Relationship Id="rId10" Type="http://schemas.openxmlformats.org/officeDocument/2006/relationships/notesSlide" Target="../notesSlides/notesSlide17.xml"/><Relationship Id="rId1" Type="http://schemas.openxmlformats.org/officeDocument/2006/relationships/tags" Target="../tags/tag117.xml"/></Relationships>
</file>

<file path=ppt/slides/_rels/slide18.xml.rels><?xml version="1.0" encoding="UTF-8" standalone="yes"?>
<Relationships xmlns="http://schemas.openxmlformats.org/package/2006/relationships"><Relationship Id="rId9" Type="http://schemas.openxmlformats.org/officeDocument/2006/relationships/tags" Target="../tags/tag126.xml"/><Relationship Id="rId8" Type="http://schemas.openxmlformats.org/officeDocument/2006/relationships/tags" Target="../tags/tag125.xml"/><Relationship Id="rId7" Type="http://schemas.openxmlformats.org/officeDocument/2006/relationships/tags" Target="../tags/tag124.xml"/><Relationship Id="rId6" Type="http://schemas.openxmlformats.org/officeDocument/2006/relationships/image" Target="../media/image22.png"/><Relationship Id="rId5" Type="http://schemas.openxmlformats.org/officeDocument/2006/relationships/tags" Target="../tags/tag123.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122.xml"/><Relationship Id="rId13" Type="http://schemas.openxmlformats.org/officeDocument/2006/relationships/notesSlide" Target="../notesSlides/notesSlide18.xml"/><Relationship Id="rId12" Type="http://schemas.openxmlformats.org/officeDocument/2006/relationships/slideLayout" Target="../slideLayouts/slideLayout12.xml"/><Relationship Id="rId11" Type="http://schemas.openxmlformats.org/officeDocument/2006/relationships/tags" Target="../tags/tag127.xml"/><Relationship Id="rId10" Type="http://schemas.openxmlformats.org/officeDocument/2006/relationships/image" Target="../media/image23.png"/><Relationship Id="rId1" Type="http://schemas.openxmlformats.org/officeDocument/2006/relationships/tags" Target="../tags/tag121.xml"/></Relationships>
</file>

<file path=ppt/slides/_rels/slide19.xml.rels><?xml version="1.0" encoding="UTF-8" standalone="yes"?>
<Relationships xmlns="http://schemas.openxmlformats.org/package/2006/relationships"><Relationship Id="rId9" Type="http://schemas.openxmlformats.org/officeDocument/2006/relationships/tags" Target="../tags/tag136.xml"/><Relationship Id="rId8" Type="http://schemas.openxmlformats.org/officeDocument/2006/relationships/tags" Target="../tags/tag135.xml"/><Relationship Id="rId7" Type="http://schemas.openxmlformats.org/officeDocument/2006/relationships/tags" Target="../tags/tag134.xml"/><Relationship Id="rId6" Type="http://schemas.openxmlformats.org/officeDocument/2006/relationships/tags" Target="../tags/tag133.xml"/><Relationship Id="rId5" Type="http://schemas.openxmlformats.org/officeDocument/2006/relationships/tags" Target="../tags/tag132.xml"/><Relationship Id="rId4" Type="http://schemas.openxmlformats.org/officeDocument/2006/relationships/tags" Target="../tags/tag131.xml"/><Relationship Id="rId3" Type="http://schemas.openxmlformats.org/officeDocument/2006/relationships/tags" Target="../tags/tag130.xml"/><Relationship Id="rId2" Type="http://schemas.openxmlformats.org/officeDocument/2006/relationships/tags" Target="../tags/tag129.xml"/><Relationship Id="rId16" Type="http://schemas.openxmlformats.org/officeDocument/2006/relationships/notesSlide" Target="../notesSlides/notesSlide19.xml"/><Relationship Id="rId15" Type="http://schemas.openxmlformats.org/officeDocument/2006/relationships/slideLayout" Target="../slideLayouts/slideLayout12.xml"/><Relationship Id="rId14" Type="http://schemas.openxmlformats.org/officeDocument/2006/relationships/tags" Target="../tags/tag139.xml"/><Relationship Id="rId13" Type="http://schemas.openxmlformats.org/officeDocument/2006/relationships/tags" Target="../tags/tag138.xml"/><Relationship Id="rId12" Type="http://schemas.microsoft.com/office/2007/relationships/hdphoto" Target="../media/image5.wdp"/><Relationship Id="rId11" Type="http://schemas.openxmlformats.org/officeDocument/2006/relationships/image" Target="../media/image4.png"/><Relationship Id="rId10" Type="http://schemas.openxmlformats.org/officeDocument/2006/relationships/tags" Target="../tags/tag137.xml"/><Relationship Id="rId1" Type="http://schemas.openxmlformats.org/officeDocument/2006/relationships/tags" Target="../tags/tag128.xml"/></Relationships>
</file>

<file path=ppt/slides/_rels/slide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6" Type="http://schemas.openxmlformats.org/officeDocument/2006/relationships/notesSlide" Target="../notesSlides/notesSlide2.xml"/><Relationship Id="rId25" Type="http://schemas.openxmlformats.org/officeDocument/2006/relationships/slideLayout" Target="../slideLayouts/slideLayout12.xml"/><Relationship Id="rId24" Type="http://schemas.openxmlformats.org/officeDocument/2006/relationships/tags" Target="../tags/tag25.xml"/><Relationship Id="rId23" Type="http://schemas.openxmlformats.org/officeDocument/2006/relationships/tags" Target="../tags/tag24.xml"/><Relationship Id="rId22" Type="http://schemas.openxmlformats.org/officeDocument/2006/relationships/tags" Target="../tags/tag23.xml"/><Relationship Id="rId21" Type="http://schemas.openxmlformats.org/officeDocument/2006/relationships/tags" Target="../tags/tag22.xml"/><Relationship Id="rId20" Type="http://schemas.openxmlformats.org/officeDocument/2006/relationships/tags" Target="../tags/tag21.xml"/><Relationship Id="rId2" Type="http://schemas.openxmlformats.org/officeDocument/2006/relationships/tags" Target="../tags/tag3.xml"/><Relationship Id="rId19" Type="http://schemas.openxmlformats.org/officeDocument/2006/relationships/tags" Target="../tags/tag20.xml"/><Relationship Id="rId18" Type="http://schemas.openxmlformats.org/officeDocument/2006/relationships/tags" Target="../tags/tag19.xml"/><Relationship Id="rId17" Type="http://schemas.openxmlformats.org/officeDocument/2006/relationships/tags" Target="../tags/tag18.xml"/><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12.xml"/><Relationship Id="rId3" Type="http://schemas.openxmlformats.org/officeDocument/2006/relationships/tags" Target="../tags/tag140.xml"/><Relationship Id="rId2" Type="http://schemas.microsoft.com/office/2007/relationships/hdphoto" Target="../media/image5.wdp"/><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12.xml"/><Relationship Id="rId7" Type="http://schemas.openxmlformats.org/officeDocument/2006/relationships/tags" Target="../tags/tag27.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tags" Target="../tags/tag26.xml"/><Relationship Id="rId3" Type="http://schemas.openxmlformats.org/officeDocument/2006/relationships/image" Target="../media/image6.png"/><Relationship Id="rId2" Type="http://schemas.microsoft.com/office/2007/relationships/hdphoto" Target="../media/image5.wdp"/><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9" Type="http://schemas.openxmlformats.org/officeDocument/2006/relationships/tags" Target="../tags/tag34.xml"/><Relationship Id="rId8" Type="http://schemas.openxmlformats.org/officeDocument/2006/relationships/tags" Target="../tags/tag33.xml"/><Relationship Id="rId7" Type="http://schemas.openxmlformats.org/officeDocument/2006/relationships/tags" Target="../tags/tag32.xml"/><Relationship Id="rId6" Type="http://schemas.openxmlformats.org/officeDocument/2006/relationships/tags" Target="../tags/tag31.xml"/><Relationship Id="rId5" Type="http://schemas.openxmlformats.org/officeDocument/2006/relationships/tags" Target="../tags/tag30.xml"/><Relationship Id="rId4" Type="http://schemas.openxmlformats.org/officeDocument/2006/relationships/tags" Target="../tags/tag29.xml"/><Relationship Id="rId3" Type="http://schemas.microsoft.com/office/2007/relationships/hdphoto" Target="../media/image5.wdp"/><Relationship Id="rId2" Type="http://schemas.openxmlformats.org/officeDocument/2006/relationships/image" Target="../media/image4.png"/><Relationship Id="rId13" Type="http://schemas.openxmlformats.org/officeDocument/2006/relationships/notesSlide" Target="../notesSlides/notesSlide4.xml"/><Relationship Id="rId12" Type="http://schemas.openxmlformats.org/officeDocument/2006/relationships/slideLayout" Target="../slideLayouts/slideLayout12.xml"/><Relationship Id="rId11" Type="http://schemas.openxmlformats.org/officeDocument/2006/relationships/tags" Target="../tags/tag36.xml"/><Relationship Id="rId10" Type="http://schemas.openxmlformats.org/officeDocument/2006/relationships/tags" Target="../tags/tag35.xml"/><Relationship Id="rId1" Type="http://schemas.openxmlformats.org/officeDocument/2006/relationships/tags" Target="../tags/tag28.xml"/></Relationships>
</file>

<file path=ppt/slides/_rels/slide5.xml.rels><?xml version="1.0" encoding="UTF-8" standalone="yes"?>
<Relationships xmlns="http://schemas.openxmlformats.org/package/2006/relationships"><Relationship Id="rId9" Type="http://schemas.openxmlformats.org/officeDocument/2006/relationships/tags" Target="../tags/tag43.xml"/><Relationship Id="rId8" Type="http://schemas.openxmlformats.org/officeDocument/2006/relationships/tags" Target="../tags/tag42.xml"/><Relationship Id="rId7" Type="http://schemas.openxmlformats.org/officeDocument/2006/relationships/tags" Target="../tags/tag41.xml"/><Relationship Id="rId6" Type="http://schemas.openxmlformats.org/officeDocument/2006/relationships/tags" Target="../tags/tag40.xml"/><Relationship Id="rId5" Type="http://schemas.openxmlformats.org/officeDocument/2006/relationships/tags" Target="../tags/tag39.xml"/><Relationship Id="rId4" Type="http://schemas.openxmlformats.org/officeDocument/2006/relationships/tags" Target="../tags/tag38.xml"/><Relationship Id="rId3" Type="http://schemas.microsoft.com/office/2007/relationships/hdphoto" Target="../media/image5.wdp"/><Relationship Id="rId27" Type="http://schemas.openxmlformats.org/officeDocument/2006/relationships/notesSlide" Target="../notesSlides/notesSlide5.xml"/><Relationship Id="rId26" Type="http://schemas.openxmlformats.org/officeDocument/2006/relationships/slideLayout" Target="../slideLayouts/slideLayout12.xml"/><Relationship Id="rId25" Type="http://schemas.openxmlformats.org/officeDocument/2006/relationships/tags" Target="../tags/tag59.xml"/><Relationship Id="rId24" Type="http://schemas.openxmlformats.org/officeDocument/2006/relationships/tags" Target="../tags/tag58.xml"/><Relationship Id="rId23" Type="http://schemas.openxmlformats.org/officeDocument/2006/relationships/tags" Target="../tags/tag57.xml"/><Relationship Id="rId22" Type="http://schemas.openxmlformats.org/officeDocument/2006/relationships/tags" Target="../tags/tag56.xml"/><Relationship Id="rId21" Type="http://schemas.openxmlformats.org/officeDocument/2006/relationships/tags" Target="../tags/tag55.xml"/><Relationship Id="rId20" Type="http://schemas.openxmlformats.org/officeDocument/2006/relationships/tags" Target="../tags/tag54.xml"/><Relationship Id="rId2" Type="http://schemas.openxmlformats.org/officeDocument/2006/relationships/image" Target="../media/image4.png"/><Relationship Id="rId19" Type="http://schemas.openxmlformats.org/officeDocument/2006/relationships/tags" Target="../tags/tag53.xml"/><Relationship Id="rId18" Type="http://schemas.openxmlformats.org/officeDocument/2006/relationships/tags" Target="../tags/tag52.xml"/><Relationship Id="rId17" Type="http://schemas.openxmlformats.org/officeDocument/2006/relationships/tags" Target="../tags/tag51.xml"/><Relationship Id="rId16" Type="http://schemas.openxmlformats.org/officeDocument/2006/relationships/tags" Target="../tags/tag50.xml"/><Relationship Id="rId15" Type="http://schemas.openxmlformats.org/officeDocument/2006/relationships/tags" Target="../tags/tag49.xml"/><Relationship Id="rId14" Type="http://schemas.openxmlformats.org/officeDocument/2006/relationships/tags" Target="../tags/tag48.xml"/><Relationship Id="rId13" Type="http://schemas.openxmlformats.org/officeDocument/2006/relationships/tags" Target="../tags/tag47.xml"/><Relationship Id="rId12" Type="http://schemas.openxmlformats.org/officeDocument/2006/relationships/tags" Target="../tags/tag46.xml"/><Relationship Id="rId11" Type="http://schemas.openxmlformats.org/officeDocument/2006/relationships/tags" Target="../tags/tag45.xml"/><Relationship Id="rId10" Type="http://schemas.openxmlformats.org/officeDocument/2006/relationships/tags" Target="../tags/tag44.xml"/><Relationship Id="rId1" Type="http://schemas.openxmlformats.org/officeDocument/2006/relationships/tags" Target="../tags/tag37.xml"/></Relationships>
</file>

<file path=ppt/slides/_rels/slide6.xml.rels><?xml version="1.0" encoding="UTF-8" standalone="yes"?>
<Relationships xmlns="http://schemas.openxmlformats.org/package/2006/relationships"><Relationship Id="rId9" Type="http://schemas.openxmlformats.org/officeDocument/2006/relationships/tags" Target="../tags/tag66.xml"/><Relationship Id="rId8" Type="http://schemas.openxmlformats.org/officeDocument/2006/relationships/tags" Target="../tags/tag65.xml"/><Relationship Id="rId7" Type="http://schemas.openxmlformats.org/officeDocument/2006/relationships/tags" Target="../tags/tag64.xml"/><Relationship Id="rId6" Type="http://schemas.openxmlformats.org/officeDocument/2006/relationships/tags" Target="../tags/tag63.xml"/><Relationship Id="rId5" Type="http://schemas.openxmlformats.org/officeDocument/2006/relationships/tags" Target="../tags/tag62.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61.xml"/><Relationship Id="rId15" Type="http://schemas.openxmlformats.org/officeDocument/2006/relationships/notesSlide" Target="../notesSlides/notesSlide6.xml"/><Relationship Id="rId14" Type="http://schemas.openxmlformats.org/officeDocument/2006/relationships/slideLayout" Target="../slideLayouts/slideLayout12.xml"/><Relationship Id="rId13" Type="http://schemas.openxmlformats.org/officeDocument/2006/relationships/tags" Target="../tags/tag69.xml"/><Relationship Id="rId12" Type="http://schemas.openxmlformats.org/officeDocument/2006/relationships/tags" Target="../tags/tag68.xml"/><Relationship Id="rId11" Type="http://schemas.openxmlformats.org/officeDocument/2006/relationships/tags" Target="../tags/tag67.xml"/><Relationship Id="rId10" Type="http://schemas.openxmlformats.org/officeDocument/2006/relationships/image" Target="../media/image9.png"/><Relationship Id="rId1" Type="http://schemas.openxmlformats.org/officeDocument/2006/relationships/tags" Target="../tags/tag60.xml"/></Relationships>
</file>

<file path=ppt/slides/_rels/slide7.xml.rels><?xml version="1.0" encoding="UTF-8" standalone="yes"?>
<Relationships xmlns="http://schemas.openxmlformats.org/package/2006/relationships"><Relationship Id="rId9" Type="http://schemas.openxmlformats.org/officeDocument/2006/relationships/tags" Target="../tags/tag76.xml"/><Relationship Id="rId8" Type="http://schemas.openxmlformats.org/officeDocument/2006/relationships/tags" Target="../tags/tag75.xml"/><Relationship Id="rId7" Type="http://schemas.openxmlformats.org/officeDocument/2006/relationships/tags" Target="../tags/tag74.xml"/><Relationship Id="rId6" Type="http://schemas.openxmlformats.org/officeDocument/2006/relationships/tags" Target="../tags/tag73.xml"/><Relationship Id="rId5" Type="http://schemas.openxmlformats.org/officeDocument/2006/relationships/tags" Target="../tags/tag72.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71.xml"/><Relationship Id="rId13" Type="http://schemas.openxmlformats.org/officeDocument/2006/relationships/notesSlide" Target="../notesSlides/notesSlide7.xml"/><Relationship Id="rId12" Type="http://schemas.openxmlformats.org/officeDocument/2006/relationships/slideLayout" Target="../slideLayouts/slideLayout12.xml"/><Relationship Id="rId11" Type="http://schemas.openxmlformats.org/officeDocument/2006/relationships/tags" Target="../tags/tag77.xml"/><Relationship Id="rId10" Type="http://schemas.openxmlformats.org/officeDocument/2006/relationships/image" Target="../media/image10.png"/><Relationship Id="rId1" Type="http://schemas.openxmlformats.org/officeDocument/2006/relationships/tags" Target="../tags/tag70.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83.xml"/><Relationship Id="rId7" Type="http://schemas.openxmlformats.org/officeDocument/2006/relationships/tags" Target="../tags/tag82.xml"/><Relationship Id="rId6" Type="http://schemas.openxmlformats.org/officeDocument/2006/relationships/tags" Target="../tags/tag81.xml"/><Relationship Id="rId5" Type="http://schemas.openxmlformats.org/officeDocument/2006/relationships/tags" Target="../tags/tag80.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79.xml"/><Relationship Id="rId10" Type="http://schemas.openxmlformats.org/officeDocument/2006/relationships/notesSlide" Target="../notesSlides/notesSlide8.xml"/><Relationship Id="rId1" Type="http://schemas.openxmlformats.org/officeDocument/2006/relationships/tags" Target="../tags/tag78.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12.xml"/><Relationship Id="rId8" Type="http://schemas.openxmlformats.org/officeDocument/2006/relationships/tags" Target="../tags/tag87.xml"/><Relationship Id="rId7" Type="http://schemas.openxmlformats.org/officeDocument/2006/relationships/image" Target="../media/image12.png"/><Relationship Id="rId6" Type="http://schemas.openxmlformats.org/officeDocument/2006/relationships/image" Target="../media/image11.png"/><Relationship Id="rId5" Type="http://schemas.openxmlformats.org/officeDocument/2006/relationships/tags" Target="../tags/tag86.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85.xml"/><Relationship Id="rId10" Type="http://schemas.openxmlformats.org/officeDocument/2006/relationships/notesSlide" Target="../notesSlides/notesSlide9.xml"/><Relationship Id="rId1" Type="http://schemas.openxmlformats.org/officeDocument/2006/relationships/tags" Target="../tags/tag8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1168035"/>
            <a:ext cx="12192000" cy="2254290"/>
          </a:xfrm>
          <a:prstGeom prst="rect">
            <a:avLst/>
          </a:prstGeom>
          <a:solidFill>
            <a:srgbClr val="6A0160"/>
          </a:solidFill>
          <a:ln>
            <a:solidFill>
              <a:srgbClr val="6A0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pPr>
            <a:r>
              <a:rPr lang="zh-CN" altLang="en-US" sz="4000" dirty="0">
                <a:latin typeface="华文中宋" panose="02010600040101010101" charset="-122"/>
                <a:ea typeface="华文中宋" panose="02010600040101010101" charset="-122"/>
                <a:cs typeface="华文中宋" panose="02010600040101010101" charset="-122"/>
              </a:rPr>
              <a:t>       </a:t>
            </a:r>
            <a:r>
              <a:rPr lang="zh-CN" altLang="en-US" sz="4300" dirty="0">
                <a:solidFill>
                  <a:schemeClr val="bg1"/>
                </a:solidFill>
                <a:latin typeface="微软雅黑" panose="020B0503020204020204" pitchFamily="34" charset="-122"/>
                <a:ea typeface="微软雅黑" panose="020B0503020204020204" pitchFamily="34" charset="-122"/>
              </a:rPr>
              <a:t>全动飞行模拟视景系统中</a:t>
            </a:r>
            <a:endParaRPr lang="zh-CN" altLang="en-US" sz="4300" dirty="0">
              <a:solidFill>
                <a:schemeClr val="bg1"/>
              </a:solidFill>
              <a:latin typeface="微软雅黑" panose="020B0503020204020204" pitchFamily="34" charset="-122"/>
              <a:ea typeface="微软雅黑" panose="020B0503020204020204" pitchFamily="34" charset="-122"/>
            </a:endParaRPr>
          </a:p>
          <a:p>
            <a:pPr>
              <a:lnSpc>
                <a:spcPct val="125000"/>
              </a:lnSpc>
            </a:pPr>
            <a:r>
              <a:rPr lang="zh-CN" altLang="en-US" sz="4300" dirty="0">
                <a:solidFill>
                  <a:schemeClr val="bg1"/>
                </a:solidFill>
                <a:latin typeface="微软雅黑" panose="020B0503020204020204" pitchFamily="34" charset="-122"/>
                <a:ea typeface="微软雅黑" panose="020B0503020204020204" pitchFamily="34" charset="-122"/>
              </a:rPr>
              <a:t> </a:t>
            </a:r>
            <a:r>
              <a:rPr lang="en-US" altLang="zh-CN" sz="4300" dirty="0">
                <a:solidFill>
                  <a:schemeClr val="bg1"/>
                </a:solidFill>
                <a:latin typeface="微软雅黑" panose="020B0503020204020204" pitchFamily="34" charset="-122"/>
                <a:ea typeface="微软雅黑" panose="020B0503020204020204" pitchFamily="34" charset="-122"/>
              </a:rPr>
              <a:t>       </a:t>
            </a:r>
            <a:r>
              <a:rPr lang="zh-CN" altLang="en-US" sz="4300" dirty="0">
                <a:solidFill>
                  <a:schemeClr val="bg1"/>
                </a:solidFill>
                <a:latin typeface="微软雅黑" panose="020B0503020204020204" pitchFamily="34" charset="-122"/>
                <a:ea typeface="微软雅黑" panose="020B0503020204020204" pitchFamily="34" charset="-122"/>
              </a:rPr>
              <a:t>数据交换子系统的设计与</a:t>
            </a:r>
            <a:r>
              <a:rPr lang="zh-CN" altLang="en-US" sz="4300" dirty="0">
                <a:solidFill>
                  <a:schemeClr val="bg1"/>
                </a:solidFill>
                <a:latin typeface="微软雅黑" panose="020B0503020204020204" pitchFamily="34" charset="-122"/>
                <a:ea typeface="微软雅黑" panose="020B0503020204020204" pitchFamily="34" charset="-122"/>
              </a:rPr>
              <a:t>实现</a:t>
            </a:r>
            <a:endParaRPr lang="zh-CN" altLang="en-US" sz="43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0" y="3568598"/>
            <a:ext cx="12192000" cy="96026"/>
          </a:xfrm>
          <a:prstGeom prst="rect">
            <a:avLst/>
          </a:prstGeom>
          <a:solidFill>
            <a:srgbClr val="6A0160"/>
          </a:solidFill>
          <a:ln>
            <a:solidFill>
              <a:srgbClr val="6A0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028" name="Picture 4" descr="https://ss1.bdstatic.com/70cFuXSh_Q1YnxGkpoWK1HF6hhy/it/u=895424434,4021804793&amp;fm=27&amp;gp=0.jpg"/>
          <p:cNvPicPr>
            <a:picLocks noChangeAspect="1" noChangeArrowheads="1"/>
          </p:cNvPicPr>
          <p:nvPr/>
        </p:nvPicPr>
        <p:blipFill rotWithShape="1">
          <a:blip r:embed="rId1">
            <a:extLst>
              <a:ext uri="{BEBA8EAE-BF5A-486C-A8C5-ECC9F3942E4B}">
                <a14:imgProps xmlns:a14="http://schemas.microsoft.com/office/drawing/2010/main">
                  <a14:imgLayer r:embed="rId2">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9183414" y="585098"/>
            <a:ext cx="2412124" cy="3079526"/>
          </a:xfrm>
          <a:prstGeom prst="rect">
            <a:avLst/>
          </a:prstGeom>
          <a:noFill/>
          <a:extLst>
            <a:ext uri="{909E8E84-426E-40DD-AFC4-6F175D3DCCD1}">
              <a14:hiddenFill xmlns:a14="http://schemas.microsoft.com/office/drawing/2010/main">
                <a:solidFill>
                  <a:srgbClr val="FFFFFF"/>
                </a:solidFill>
              </a14:hiddenFill>
            </a:ext>
          </a:extLst>
        </p:spPr>
      </p:pic>
      <p:sp>
        <p:nvSpPr>
          <p:cNvPr id="23" name="文本框 22"/>
          <p:cNvSpPr txBox="1"/>
          <p:nvPr/>
        </p:nvSpPr>
        <p:spPr>
          <a:xfrm>
            <a:off x="8179994" y="3839033"/>
            <a:ext cx="4418963" cy="460375"/>
          </a:xfrm>
          <a:prstGeom prst="rect">
            <a:avLst/>
          </a:prstGeom>
          <a:noFill/>
        </p:spPr>
        <p:txBody>
          <a:bodyPr wrap="square" rtlCol="0">
            <a:spAutoFit/>
          </a:bodyPr>
          <a:lstStyle/>
          <a:p>
            <a:r>
              <a:rPr lang="en-US" altLang="zh-CN" sz="2400" dirty="0">
                <a:solidFill>
                  <a:srgbClr val="6A0060"/>
                </a:solidFill>
                <a:latin typeface="微软雅黑" panose="020B0503020204020204" pitchFamily="34" charset="-122"/>
                <a:ea typeface="微软雅黑" panose="020B0503020204020204" pitchFamily="34" charset="-122"/>
              </a:rPr>
              <a:t>2023</a:t>
            </a:r>
            <a:r>
              <a:rPr lang="zh-CN" altLang="en-US" sz="2400">
                <a:solidFill>
                  <a:srgbClr val="6A0060"/>
                </a:solidFill>
                <a:latin typeface="微软雅黑" panose="020B0503020204020204" pitchFamily="34" charset="-122"/>
                <a:ea typeface="微软雅黑" panose="020B0503020204020204" pitchFamily="34" charset="-122"/>
              </a:rPr>
              <a:t>年硕士毕业论文答辩</a:t>
            </a:r>
            <a:endParaRPr lang="zh-CN" altLang="en-US" sz="2400">
              <a:solidFill>
                <a:srgbClr val="6A0060"/>
              </a:solidFill>
              <a:latin typeface="微软雅黑" panose="020B0503020204020204" pitchFamily="34" charset="-122"/>
              <a:ea typeface="微软雅黑" panose="020B0503020204020204" pitchFamily="34" charset="-122"/>
            </a:endParaRPr>
          </a:p>
        </p:txBody>
      </p:sp>
      <p:graphicFrame>
        <p:nvGraphicFramePr>
          <p:cNvPr id="2" name="表格 3"/>
          <p:cNvGraphicFramePr>
            <a:graphicFrameLocks noGrp="1"/>
          </p:cNvGraphicFramePr>
          <p:nvPr>
            <p:custDataLst>
              <p:tags r:id="rId3"/>
            </p:custDataLst>
          </p:nvPr>
        </p:nvGraphicFramePr>
        <p:xfrm>
          <a:off x="673100" y="4005262"/>
          <a:ext cx="4470400" cy="2301748"/>
        </p:xfrm>
        <a:graphic>
          <a:graphicData uri="http://schemas.openxmlformats.org/drawingml/2006/table">
            <a:tbl>
              <a:tblPr firstRow="1" bandRow="1">
                <a:tableStyleId>{2D5ABB26-0587-4C30-8999-92F81FD0307C}</a:tableStyleId>
              </a:tblPr>
              <a:tblGrid>
                <a:gridCol w="2235200"/>
                <a:gridCol w="2235200"/>
              </a:tblGrid>
              <a:tr h="370840">
                <a:tc>
                  <a:txBody>
                    <a:bodyPr/>
                    <a:lstStyle/>
                    <a:p>
                      <a:pPr algn="r">
                        <a:lnSpc>
                          <a:spcPct val="150000"/>
                        </a:lnSpc>
                      </a:pPr>
                      <a:r>
                        <a:rPr lang="zh-CN" altLang="en-US" sz="2400" kern="1200">
                          <a:solidFill>
                            <a:schemeClr val="tx1"/>
                          </a:solidFill>
                          <a:latin typeface="微软雅黑" panose="020B0503020204020204" pitchFamily="34" charset="-122"/>
                          <a:ea typeface="微软雅黑" panose="020B0503020204020204" pitchFamily="34" charset="-122"/>
                          <a:cs typeface="+mn-cs"/>
                        </a:rPr>
                        <a:t>答辩人：</a:t>
                      </a:r>
                      <a:endParaRPr lang="zh-CN" altLang="en-US" sz="2400" kern="1200">
                        <a:solidFill>
                          <a:schemeClr val="tx1"/>
                        </a:solidFill>
                        <a:latin typeface="微软雅黑" panose="020B0503020204020204" pitchFamily="34" charset="-122"/>
                        <a:ea typeface="微软雅黑" panose="020B0503020204020204" pitchFamily="34" charset="-122"/>
                        <a:cs typeface="+mn-cs"/>
                      </a:endParaRPr>
                    </a:p>
                  </a:txBody>
                  <a:tcPr/>
                </a:tc>
                <a:tc>
                  <a:txBody>
                    <a:bodyPr/>
                    <a:lstStyle/>
                    <a:p>
                      <a:pPr>
                        <a:lnSpc>
                          <a:spcPct val="150000"/>
                        </a:lnSpc>
                      </a:pPr>
                      <a:r>
                        <a:rPr lang="zh-CN" altLang="en-US" sz="2400" kern="1200">
                          <a:solidFill>
                            <a:schemeClr val="tx1"/>
                          </a:solidFill>
                          <a:latin typeface="微软雅黑" panose="020B0503020204020204" pitchFamily="34" charset="-122"/>
                          <a:ea typeface="微软雅黑" panose="020B0503020204020204" pitchFamily="34" charset="-122"/>
                          <a:cs typeface="+mn-cs"/>
                        </a:rPr>
                        <a:t>陈氢</a:t>
                      </a:r>
                      <a:endParaRPr lang="zh-CN" altLang="en-US" sz="2400" kern="1200">
                        <a:solidFill>
                          <a:schemeClr val="tx1"/>
                        </a:solidFill>
                        <a:latin typeface="微软雅黑" panose="020B0503020204020204" pitchFamily="34" charset="-122"/>
                        <a:ea typeface="微软雅黑" panose="020B0503020204020204" pitchFamily="34" charset="-122"/>
                        <a:cs typeface="+mn-cs"/>
                      </a:endParaRPr>
                    </a:p>
                  </a:txBody>
                  <a:tcPr/>
                </a:tc>
              </a:tr>
              <a:tr h="370840">
                <a:tc>
                  <a:txBody>
                    <a:bodyPr/>
                    <a:lstStyle/>
                    <a:p>
                      <a:pPr algn="r">
                        <a:lnSpc>
                          <a:spcPct val="150000"/>
                        </a:lnSpc>
                      </a:pPr>
                      <a:r>
                        <a:rPr lang="zh-CN" altLang="en-US" sz="2400" kern="1200" dirty="0">
                          <a:solidFill>
                            <a:schemeClr val="tx1"/>
                          </a:solidFill>
                          <a:latin typeface="微软雅黑" panose="020B0503020204020204" pitchFamily="34" charset="-122"/>
                          <a:ea typeface="微软雅黑" panose="020B0503020204020204" pitchFamily="34" charset="-122"/>
                          <a:cs typeface="+mn-cs"/>
                        </a:rPr>
                        <a:t>学号：</a:t>
                      </a:r>
                      <a:endParaRPr lang="zh-CN" altLang="en-US" sz="2400" kern="1200" dirty="0">
                        <a:solidFill>
                          <a:schemeClr val="tx1"/>
                        </a:solidFill>
                        <a:latin typeface="微软雅黑" panose="020B0503020204020204" pitchFamily="34" charset="-122"/>
                        <a:ea typeface="微软雅黑" panose="020B0503020204020204" pitchFamily="34" charset="-122"/>
                        <a:cs typeface="+mn-cs"/>
                      </a:endParaRPr>
                    </a:p>
                  </a:txBody>
                  <a:tcPr/>
                </a:tc>
                <a:tc>
                  <a:txBody>
                    <a:bodyPr/>
                    <a:lstStyle/>
                    <a:p>
                      <a:pPr>
                        <a:lnSpc>
                          <a:spcPct val="150000"/>
                        </a:lnSpc>
                      </a:pPr>
                      <a:r>
                        <a:rPr lang="en-US" altLang="zh-CN" sz="2400" kern="1200" dirty="0">
                          <a:solidFill>
                            <a:schemeClr val="tx1"/>
                          </a:solidFill>
                          <a:latin typeface="微软雅黑" panose="020B0503020204020204" pitchFamily="34" charset="-122"/>
                          <a:ea typeface="微软雅黑" panose="020B0503020204020204" pitchFamily="34" charset="-122"/>
                          <a:cs typeface="+mn-cs"/>
                        </a:rPr>
                        <a:t>MF21320019</a:t>
                      </a:r>
                      <a:endParaRPr lang="zh-CN" altLang="en-US" sz="2400" kern="1200" dirty="0">
                        <a:solidFill>
                          <a:schemeClr val="tx1"/>
                        </a:solidFill>
                        <a:latin typeface="微软雅黑" panose="020B0503020204020204" pitchFamily="34" charset="-122"/>
                        <a:ea typeface="微软雅黑" panose="020B0503020204020204" pitchFamily="34" charset="-122"/>
                        <a:cs typeface="+mn-cs"/>
                      </a:endParaRPr>
                    </a:p>
                  </a:txBody>
                  <a:tcPr/>
                </a:tc>
              </a:tr>
              <a:tr h="370840">
                <a:tc>
                  <a:txBody>
                    <a:bodyPr/>
                    <a:lstStyle/>
                    <a:p>
                      <a:pPr algn="r">
                        <a:lnSpc>
                          <a:spcPct val="150000"/>
                        </a:lnSpc>
                      </a:pPr>
                      <a:r>
                        <a:rPr lang="zh-CN" altLang="en-US" sz="2400" kern="1200" dirty="0">
                          <a:solidFill>
                            <a:schemeClr val="tx1"/>
                          </a:solidFill>
                          <a:latin typeface="微软雅黑" panose="020B0503020204020204" pitchFamily="34" charset="-122"/>
                          <a:ea typeface="微软雅黑" panose="020B0503020204020204" pitchFamily="34" charset="-122"/>
                          <a:cs typeface="+mn-cs"/>
                        </a:rPr>
                        <a:t>指导老师：</a:t>
                      </a:r>
                      <a:endParaRPr lang="zh-CN" altLang="en-US" sz="2400" kern="1200" dirty="0">
                        <a:solidFill>
                          <a:schemeClr val="tx1"/>
                        </a:solidFill>
                        <a:latin typeface="微软雅黑" panose="020B0503020204020204" pitchFamily="34" charset="-122"/>
                        <a:ea typeface="微软雅黑" panose="020B0503020204020204" pitchFamily="34" charset="-122"/>
                        <a:cs typeface="+mn-cs"/>
                      </a:endParaRPr>
                    </a:p>
                  </a:txBody>
                  <a:tcPr/>
                </a:tc>
                <a:tc>
                  <a:txBody>
                    <a:bodyPr/>
                    <a:lstStyle/>
                    <a:p>
                      <a:pPr>
                        <a:lnSpc>
                          <a:spcPct val="150000"/>
                        </a:lnSpc>
                      </a:pPr>
                      <a:r>
                        <a:rPr lang="zh-CN" altLang="en-US" sz="2400" kern="1200" dirty="0">
                          <a:solidFill>
                            <a:schemeClr val="tx1"/>
                          </a:solidFill>
                          <a:latin typeface="微软雅黑" panose="020B0503020204020204" pitchFamily="34" charset="-122"/>
                          <a:ea typeface="微软雅黑" panose="020B0503020204020204" pitchFamily="34" charset="-122"/>
                          <a:cs typeface="+mn-cs"/>
                        </a:rPr>
                        <a:t>冯桂焕副教授</a:t>
                      </a:r>
                      <a:endParaRPr lang="zh-CN" altLang="en-US" sz="2400" kern="1200" dirty="0">
                        <a:solidFill>
                          <a:schemeClr val="tx1"/>
                        </a:solidFill>
                        <a:latin typeface="微软雅黑" panose="020B0503020204020204" pitchFamily="34" charset="-122"/>
                        <a:ea typeface="微软雅黑" panose="020B0503020204020204" pitchFamily="34" charset="-122"/>
                        <a:cs typeface="+mn-cs"/>
                      </a:endParaRPr>
                    </a:p>
                  </a:txBody>
                  <a:tcPr/>
                </a:tc>
              </a:tr>
              <a:tr h="370840">
                <a:tc>
                  <a:txBody>
                    <a:bodyPr/>
                    <a:lstStyle/>
                    <a:p>
                      <a:pPr algn="r">
                        <a:lnSpc>
                          <a:spcPct val="150000"/>
                        </a:lnSpc>
                      </a:pPr>
                      <a:r>
                        <a:rPr lang="zh-CN" altLang="en-US" sz="2400" kern="1200">
                          <a:solidFill>
                            <a:schemeClr val="tx1"/>
                          </a:solidFill>
                          <a:latin typeface="微软雅黑" panose="020B0503020204020204" pitchFamily="34" charset="-122"/>
                          <a:ea typeface="微软雅黑" panose="020B0503020204020204" pitchFamily="34" charset="-122"/>
                          <a:cs typeface="+mn-cs"/>
                        </a:rPr>
                        <a:t>答辩时间：</a:t>
                      </a:r>
                      <a:endParaRPr lang="zh-CN" altLang="en-US" sz="2400" kern="1200">
                        <a:solidFill>
                          <a:schemeClr val="tx1"/>
                        </a:solidFill>
                        <a:latin typeface="微软雅黑" panose="020B0503020204020204" pitchFamily="34" charset="-122"/>
                        <a:ea typeface="微软雅黑" panose="020B0503020204020204" pitchFamily="34" charset="-122"/>
                        <a:cs typeface="+mn-cs"/>
                      </a:endParaRPr>
                    </a:p>
                  </a:txBody>
                  <a:tcPr/>
                </a:tc>
                <a:tc>
                  <a:txBody>
                    <a:bodyPr/>
                    <a:lstStyle/>
                    <a:p>
                      <a:pPr>
                        <a:lnSpc>
                          <a:spcPct val="150000"/>
                        </a:lnSpc>
                      </a:pPr>
                      <a:r>
                        <a:rPr lang="en-US" altLang="zh-CN" sz="2400" kern="1200" dirty="0">
                          <a:solidFill>
                            <a:schemeClr val="tx1"/>
                          </a:solidFill>
                          <a:latin typeface="微软雅黑" panose="020B0503020204020204" pitchFamily="34" charset="-122"/>
                          <a:ea typeface="微软雅黑" panose="020B0503020204020204" pitchFamily="34" charset="-122"/>
                          <a:cs typeface="+mn-cs"/>
                        </a:rPr>
                        <a:t>2023.05.22</a:t>
                      </a:r>
                      <a:endParaRPr lang="zh-CN" altLang="en-US" sz="2400" kern="1200" dirty="0">
                        <a:solidFill>
                          <a:schemeClr val="tx1"/>
                        </a:solidFill>
                        <a:latin typeface="微软雅黑" panose="020B0503020204020204" pitchFamily="34" charset="-122"/>
                        <a:ea typeface="微软雅黑" panose="020B0503020204020204" pitchFamily="34" charset="-122"/>
                        <a:cs typeface="+mn-cs"/>
                      </a:endParaRPr>
                    </a:p>
                  </a:txBody>
                  <a:tcP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58436" y="3862197"/>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2"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5" name="文本框 34"/>
          <p:cNvSpPr txBox="1"/>
          <p:nvPr>
            <p:custDataLst>
              <p:tags r:id="rId5"/>
            </p:custDataLst>
          </p:nvPr>
        </p:nvSpPr>
        <p:spPr>
          <a:xfrm>
            <a:off x="2511425" y="354330"/>
            <a:ext cx="3929380"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仿真机</a:t>
            </a:r>
            <a:r>
              <a:rPr lang="zh-CN" altLang="en-US" sz="2800" b="1" dirty="0">
                <a:solidFill>
                  <a:srgbClr val="6A0060"/>
                </a:solidFill>
                <a:latin typeface="微软雅黑" panose="020B0503020204020204" pitchFamily="34" charset="-122"/>
                <a:ea typeface="微软雅黑" panose="020B0503020204020204" pitchFamily="34" charset="-122"/>
              </a:rPr>
              <a:t>侧数据交换</a:t>
            </a:r>
            <a:r>
              <a:rPr lang="zh-CN" altLang="en-US" sz="2800" b="1" dirty="0">
                <a:solidFill>
                  <a:srgbClr val="6A0060"/>
                </a:solidFill>
                <a:latin typeface="微软雅黑" panose="020B0503020204020204" pitchFamily="34" charset="-122"/>
                <a:ea typeface="微软雅黑" panose="020B0503020204020204" pitchFamily="34" charset="-122"/>
              </a:rPr>
              <a:t>模块</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pic>
        <p:nvPicPr>
          <p:cNvPr id="3" name="图片 2" descr="classdiagram1"/>
          <p:cNvPicPr>
            <a:picLocks noChangeAspect="1"/>
          </p:cNvPicPr>
          <p:nvPr/>
        </p:nvPicPr>
        <p:blipFill>
          <a:blip r:embed="rId6"/>
          <a:stretch>
            <a:fillRect/>
          </a:stretch>
        </p:blipFill>
        <p:spPr>
          <a:xfrm>
            <a:off x="3255645" y="1199515"/>
            <a:ext cx="6810375" cy="5091430"/>
          </a:xfrm>
          <a:prstGeom prst="rect">
            <a:avLst/>
          </a:prstGeom>
        </p:spPr>
      </p:pic>
      <p:sp>
        <p:nvSpPr>
          <p:cNvPr id="12" name="圆角矩形标注 11"/>
          <p:cNvSpPr/>
          <p:nvPr/>
        </p:nvSpPr>
        <p:spPr>
          <a:xfrm>
            <a:off x="8223885" y="1417955"/>
            <a:ext cx="1473835" cy="779145"/>
          </a:xfrm>
          <a:prstGeom prst="wedgeRoundRectCallout">
            <a:avLst>
              <a:gd name="adj1" fmla="val -87957"/>
              <a:gd name="adj2" fmla="val 30032"/>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zh-CN" altLang="en-US"/>
              <a:t>仿真机</a:t>
            </a:r>
            <a:r>
              <a:rPr lang="zh-CN" altLang="en-US"/>
              <a:t>侧</a:t>
            </a:r>
            <a:endParaRPr lang="zh-CN" altLang="en-US"/>
          </a:p>
          <a:p>
            <a:pPr algn="ctr"/>
            <a:r>
              <a:rPr lang="zh-CN" altLang="en-US"/>
              <a:t>交换</a:t>
            </a:r>
            <a:r>
              <a:rPr lang="zh-CN" altLang="en-US"/>
              <a:t>环境</a:t>
            </a:r>
            <a:endParaRPr lang="zh-CN" altLang="en-US"/>
          </a:p>
        </p:txBody>
      </p:sp>
      <p:sp>
        <p:nvSpPr>
          <p:cNvPr id="14" name="圆角矩形标注 13"/>
          <p:cNvSpPr/>
          <p:nvPr/>
        </p:nvSpPr>
        <p:spPr>
          <a:xfrm>
            <a:off x="3255645" y="4895215"/>
            <a:ext cx="1473835" cy="779145"/>
          </a:xfrm>
          <a:prstGeom prst="wedgeRoundRectCallout">
            <a:avLst>
              <a:gd name="adj1" fmla="val -4157"/>
              <a:gd name="adj2" fmla="val -97025"/>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zh-CN" altLang="en-US"/>
              <a:t>网卡侦听</a:t>
            </a:r>
            <a:endParaRPr lang="zh-CN" altLang="en-US"/>
          </a:p>
          <a:p>
            <a:pPr algn="ctr"/>
            <a:r>
              <a:rPr lang="zh-CN" altLang="en-US"/>
              <a:t>环境</a:t>
            </a:r>
            <a:endParaRPr lang="zh-CN" altLang="en-US"/>
          </a:p>
        </p:txBody>
      </p:sp>
      <p:sp>
        <p:nvSpPr>
          <p:cNvPr id="16" name="圆角矩形标注 15"/>
          <p:cNvSpPr/>
          <p:nvPr/>
        </p:nvSpPr>
        <p:spPr>
          <a:xfrm>
            <a:off x="10449560" y="3171825"/>
            <a:ext cx="1473835" cy="779145"/>
          </a:xfrm>
          <a:prstGeom prst="wedgeRoundRectCallout">
            <a:avLst>
              <a:gd name="adj1" fmla="val -78479"/>
              <a:gd name="adj2" fmla="val 30929"/>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zh-CN" altLang="en-US"/>
              <a:t>线程</a:t>
            </a:r>
            <a:r>
              <a:rPr lang="zh-CN" altLang="en-US"/>
              <a:t>实例</a:t>
            </a:r>
            <a:endParaRPr lang="zh-CN" altLang="en-US"/>
          </a:p>
        </p:txBody>
      </p:sp>
      <p:sp>
        <p:nvSpPr>
          <p:cNvPr id="18" name="圆角矩形标注 17"/>
          <p:cNvSpPr/>
          <p:nvPr/>
        </p:nvSpPr>
        <p:spPr>
          <a:xfrm>
            <a:off x="8223885" y="5443220"/>
            <a:ext cx="1613535" cy="779145"/>
          </a:xfrm>
          <a:prstGeom prst="wedgeRoundRectCallout">
            <a:avLst>
              <a:gd name="adj1" fmla="val -83692"/>
              <a:gd name="adj2" fmla="val 24572"/>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en-US" altLang="zh-CN"/>
              <a:t>CAE</a:t>
            </a:r>
            <a:r>
              <a:rPr lang="zh-CN" altLang="en-US"/>
              <a:t>设备</a:t>
            </a:r>
            <a:r>
              <a:rPr lang="zh-CN" altLang="en-US"/>
              <a:t>实例</a:t>
            </a:r>
            <a:endParaRPr lang="zh-CN" altLang="en-US"/>
          </a:p>
        </p:txBody>
      </p:sp>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blinds(horizontal)">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blinds(horizontal)">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linds(horizontal)">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6"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58436" y="3862197"/>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2"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5" name="文本框 34"/>
          <p:cNvSpPr txBox="1"/>
          <p:nvPr>
            <p:custDataLst>
              <p:tags r:id="rId5"/>
            </p:custDataLst>
          </p:nvPr>
        </p:nvSpPr>
        <p:spPr>
          <a:xfrm>
            <a:off x="2511425" y="354330"/>
            <a:ext cx="3929380"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仿真机</a:t>
            </a:r>
            <a:r>
              <a:rPr lang="zh-CN" altLang="en-US" sz="2800" b="1" dirty="0">
                <a:solidFill>
                  <a:srgbClr val="6A0060"/>
                </a:solidFill>
                <a:latin typeface="微软雅黑" panose="020B0503020204020204" pitchFamily="34" charset="-122"/>
                <a:ea typeface="微软雅黑" panose="020B0503020204020204" pitchFamily="34" charset="-122"/>
              </a:rPr>
              <a:t>侧数据交换</a:t>
            </a:r>
            <a:r>
              <a:rPr lang="zh-CN" altLang="en-US" sz="2800" b="1" dirty="0">
                <a:solidFill>
                  <a:srgbClr val="6A0060"/>
                </a:solidFill>
                <a:latin typeface="微软雅黑" panose="020B0503020204020204" pitchFamily="34" charset="-122"/>
                <a:ea typeface="微软雅黑" panose="020B0503020204020204" pitchFamily="34" charset="-122"/>
              </a:rPr>
              <a:t>模块</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2313940" y="1073785"/>
            <a:ext cx="9504045" cy="5631180"/>
          </a:xfrm>
          <a:prstGeom prst="rect">
            <a:avLst/>
          </a:prstGeom>
          <a:noFill/>
        </p:spPr>
        <p:txBody>
          <a:bodyPr wrap="square" rtlCol="0">
            <a:spAutoFit/>
          </a:bodyPr>
          <a:p>
            <a:r>
              <a:rPr lang="zh-CN" altLang="en-US"/>
              <a:t>    void OnDataLinkLayerReceived(const struct pcap_pkthdr* header, </a:t>
            </a:r>
            <a:endParaRPr lang="zh-CN" altLang="en-US"/>
          </a:p>
          <a:p>
            <a:r>
              <a:rPr lang="zh-CN" altLang="en-US"/>
              <a:t>            const u_char* pkt_data, std::vector&lt;MacLogicFramePacket&gt;&amp; outPackets){</a:t>
            </a:r>
            <a:endParaRPr lang="zh-CN" altLang="en-US"/>
          </a:p>
          <a:p>
            <a:r>
              <a:rPr lang="zh-CN" altLang="en-US"/>
              <a:t>       </a:t>
            </a:r>
            <a:r>
              <a:rPr lang="zh-CN" altLang="en-US" b="1">
                <a:solidFill>
                  <a:srgbClr val="6C106A"/>
                </a:solidFill>
              </a:rPr>
              <a:t> // Parse mac header + cae header + cae external header</a:t>
            </a:r>
            <a:endParaRPr lang="zh-CN" altLang="en-US" b="1">
              <a:solidFill>
                <a:srgbClr val="6C106A"/>
              </a:solidFill>
            </a:endParaRPr>
          </a:p>
          <a:p>
            <a:r>
              <a:rPr lang="zh-CN" altLang="en-US"/>
              <a:t>        SInt32 cursorOffset = 0;</a:t>
            </a:r>
            <a:endParaRPr lang="zh-CN" altLang="en-US"/>
          </a:p>
          <a:p>
            <a:r>
              <a:rPr lang="zh-CN" altLang="en-US"/>
              <a:t>        SInt8 const* cursor = reinterpret_cast&lt;SInt8 const*&gt;(pkt_data);</a:t>
            </a:r>
            <a:endParaRPr lang="zh-CN" altLang="en-US"/>
          </a:p>
          <a:p>
            <a:r>
              <a:rPr lang="zh-CN" altLang="en-US"/>
              <a:t>        cursorOffset +=PraseMacLinkLayerHeader(cursor, macDataLinkHeader);</a:t>
            </a:r>
            <a:endParaRPr lang="zh-CN" altLang="en-US"/>
          </a:p>
          <a:p>
            <a:r>
              <a:rPr lang="zh-CN" altLang="en-US"/>
              <a:t>        cursor += cursorOffset;</a:t>
            </a:r>
            <a:endParaRPr lang="zh-CN" altLang="en-US"/>
          </a:p>
          <a:p>
            <a:r>
              <a:rPr lang="zh-CN" altLang="en-US"/>
              <a:t>       </a:t>
            </a:r>
            <a:r>
              <a:rPr lang="zh-CN" altLang="en-US">
                <a:solidFill>
                  <a:srgbClr val="6C106A"/>
                </a:solidFill>
              </a:rPr>
              <a:t> </a:t>
            </a:r>
            <a:r>
              <a:rPr lang="zh-CN" altLang="en-US" b="1">
                <a:solidFill>
                  <a:srgbClr val="6C106A"/>
                </a:solidFill>
              </a:rPr>
              <a:t>// Parse </a:t>
            </a:r>
            <a:r>
              <a:rPr lang="en-US" altLang="zh-CN" b="1">
                <a:solidFill>
                  <a:srgbClr val="6C106A"/>
                </a:solidFill>
              </a:rPr>
              <a:t>command</a:t>
            </a:r>
            <a:r>
              <a:rPr lang="zh-CN" altLang="en-US" b="1">
                <a:solidFill>
                  <a:srgbClr val="6C106A"/>
                </a:solidFill>
              </a:rPr>
              <a:t>s</a:t>
            </a:r>
            <a:endParaRPr lang="zh-CN" altLang="en-US" b="1">
              <a:solidFill>
                <a:srgbClr val="6C106A"/>
              </a:solidFill>
            </a:endParaRPr>
          </a:p>
          <a:p>
            <a:r>
              <a:rPr lang="zh-CN" altLang="en-US"/>
              <a:t>        SInt32 leftBytesToRead = macDataLinkHeader.byte_to_send_count;</a:t>
            </a:r>
            <a:endParaRPr lang="zh-CN" altLang="en-US"/>
          </a:p>
          <a:p>
            <a:r>
              <a:rPr lang="zh-CN" altLang="en-US"/>
              <a:t>        while (leftBytesToRead &gt; 0){</a:t>
            </a:r>
            <a:endParaRPr lang="zh-CN" altLang="en-US"/>
          </a:p>
          <a:p>
            <a:r>
              <a:rPr lang="zh-CN" altLang="en-US"/>
              <a:t>            auto curPacketLength = (*(reinterpret_cast&lt;SInt16 const*&gt;(cursor + 2)))</a:t>
            </a:r>
            <a:endParaRPr lang="zh-CN" altLang="en-US"/>
          </a:p>
          <a:p>
            <a:r>
              <a:rPr lang="zh-CN" altLang="en-US"/>
              <a:t>                                 * sizeof(SInt32) + sizeof(SInt32) * 2;</a:t>
            </a:r>
            <a:endParaRPr lang="zh-CN" altLang="en-US"/>
          </a:p>
          <a:p>
            <a:r>
              <a:rPr lang="zh-CN" altLang="en-US"/>
              <a:t>            SInt8* packetBuffer = new SInt8[curPacketLength];</a:t>
            </a:r>
            <a:endParaRPr lang="zh-CN" altLang="en-US"/>
          </a:p>
          <a:p>
            <a:r>
              <a:rPr lang="zh-CN" altLang="en-US"/>
              <a:t>            MacEncodingPacket packet(packetBuffer, curPacketLength);</a:t>
            </a:r>
            <a:endParaRPr lang="zh-CN" altLang="en-US"/>
          </a:p>
          <a:p>
            <a:r>
              <a:rPr lang="zh-CN" altLang="en-US"/>
              <a:t>            </a:t>
            </a:r>
            <a:endParaRPr lang="zh-CN" altLang="en-US"/>
          </a:p>
          <a:p>
            <a:r>
              <a:rPr lang="zh-CN" altLang="en-US"/>
              <a:t>            memcpy(reinterpret_cast&lt;SInt8*&gt;(packet.Buffer.get()), cursor, curPacketLength);</a:t>
            </a:r>
            <a:endParaRPr lang="zh-CN" altLang="en-US"/>
          </a:p>
          <a:p>
            <a:r>
              <a:rPr lang="zh-CN" altLang="en-US"/>
              <a:t>            leftBytesToRead -= curPacketLength;</a:t>
            </a:r>
            <a:endParaRPr lang="zh-CN" altLang="en-US"/>
          </a:p>
          <a:p>
            <a:r>
              <a:rPr lang="zh-CN" altLang="en-US"/>
              <a:t>            cursor += curPacketLength;</a:t>
            </a:r>
            <a:endParaRPr lang="zh-CN" altLang="en-US"/>
          </a:p>
          <a:p>
            <a:r>
              <a:rPr lang="zh-CN" altLang="en-US"/>
              <a:t>        }</a:t>
            </a:r>
            <a:endParaRPr lang="zh-CN" altLang="en-US"/>
          </a:p>
          <a:p>
            <a:r>
              <a:rPr lang="zh-CN" altLang="en-US"/>
              <a:t>    }</a:t>
            </a:r>
            <a:endParaRPr lang="zh-CN" altLang="en-US"/>
          </a:p>
        </p:txBody>
      </p:sp>
    </p:spTree>
    <p:custDataLst>
      <p:tags r:id="rId6"/>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58436" y="3862197"/>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10"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p:cNvSpPr txBox="1"/>
          <p:nvPr>
            <p:custDataLst>
              <p:tags r:id="rId5"/>
            </p:custDataLst>
          </p:nvPr>
        </p:nvSpPr>
        <p:spPr>
          <a:xfrm>
            <a:off x="2583815" y="354330"/>
            <a:ext cx="2341245" cy="521970"/>
          </a:xfrm>
          <a:prstGeom prst="rect">
            <a:avLst/>
          </a:prstGeom>
          <a:noFill/>
        </p:spPr>
        <p:txBody>
          <a:bodyPr wrap="square" rtlCol="0">
            <a:spAutoFit/>
          </a:bodyPr>
          <a:lstStyle/>
          <a:p>
            <a:pPr algn="ctr"/>
            <a:r>
              <a:rPr lang="zh-CN" altLang="en-US" sz="2800" b="1" dirty="0">
                <a:solidFill>
                  <a:srgbClr val="6A0060"/>
                </a:solidFill>
                <a:latin typeface="微软雅黑" panose="020B0503020204020204" pitchFamily="34" charset="-122"/>
                <a:ea typeface="微软雅黑" panose="020B0503020204020204" pitchFamily="34" charset="-122"/>
              </a:rPr>
              <a:t>指令转换模块</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pic>
        <p:nvPicPr>
          <p:cNvPr id="14" name="图片 13" descr="classdiagram2"/>
          <p:cNvPicPr>
            <a:picLocks noChangeAspect="1"/>
          </p:cNvPicPr>
          <p:nvPr/>
        </p:nvPicPr>
        <p:blipFill>
          <a:blip r:embed="rId6"/>
          <a:stretch>
            <a:fillRect/>
          </a:stretch>
        </p:blipFill>
        <p:spPr>
          <a:xfrm>
            <a:off x="3747770" y="1680845"/>
            <a:ext cx="5618480" cy="3906520"/>
          </a:xfrm>
          <a:prstGeom prst="rect">
            <a:avLst/>
          </a:prstGeom>
        </p:spPr>
      </p:pic>
      <p:sp>
        <p:nvSpPr>
          <p:cNvPr id="16" name="圆角矩形标注 15"/>
          <p:cNvSpPr/>
          <p:nvPr/>
        </p:nvSpPr>
        <p:spPr>
          <a:xfrm>
            <a:off x="2843530" y="4499610"/>
            <a:ext cx="1235710" cy="687705"/>
          </a:xfrm>
          <a:prstGeom prst="wedgeRoundRectCallout">
            <a:avLst>
              <a:gd name="adj1" fmla="val 73432"/>
              <a:gd name="adj2" fmla="val 34949"/>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en-US" altLang="zh-CN"/>
              <a:t>CAE</a:t>
            </a:r>
            <a:r>
              <a:rPr lang="zh-CN" altLang="en-US"/>
              <a:t>指令</a:t>
            </a:r>
            <a:endParaRPr lang="zh-CN" altLang="en-US"/>
          </a:p>
        </p:txBody>
      </p:sp>
      <p:sp>
        <p:nvSpPr>
          <p:cNvPr id="18" name="圆角矩形标注 17"/>
          <p:cNvSpPr/>
          <p:nvPr/>
        </p:nvSpPr>
        <p:spPr>
          <a:xfrm>
            <a:off x="9187180" y="4499610"/>
            <a:ext cx="1543050" cy="687705"/>
          </a:xfrm>
          <a:prstGeom prst="wedgeRoundRectCallout">
            <a:avLst>
              <a:gd name="adj1" fmla="val -68559"/>
              <a:gd name="adj2" fmla="val 38088"/>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zh-CN" altLang="en-US"/>
              <a:t>自定义指令</a:t>
            </a:r>
            <a:endParaRPr lang="zh-CN" altLang="en-US"/>
          </a:p>
        </p:txBody>
      </p:sp>
      <p:sp>
        <p:nvSpPr>
          <p:cNvPr id="19" name="圆角矩形标注 18"/>
          <p:cNvSpPr/>
          <p:nvPr/>
        </p:nvSpPr>
        <p:spPr>
          <a:xfrm>
            <a:off x="7966075" y="3174365"/>
            <a:ext cx="1543050" cy="687705"/>
          </a:xfrm>
          <a:prstGeom prst="wedgeRoundRectCallout">
            <a:avLst>
              <a:gd name="adj1" fmla="val -68559"/>
              <a:gd name="adj2" fmla="val 38088"/>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zh-CN" altLang="en-US">
                <a:sym typeface="+mn-ea"/>
              </a:rPr>
              <a:t>指令转换器</a:t>
            </a:r>
            <a:endParaRPr lang="zh-CN" altLang="en-US"/>
          </a:p>
          <a:p>
            <a:pPr algn="ctr"/>
            <a:r>
              <a:rPr lang="zh-CN" altLang="en-US"/>
              <a:t>模板类</a:t>
            </a:r>
            <a:endParaRPr lang="zh-CN" altLang="en-US"/>
          </a:p>
        </p:txBody>
      </p:sp>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linds(horizontal)">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linds(horizontal)">
                                      <p:cBhvr>
                                        <p:cTn id="12" dur="500"/>
                                        <p:tgtEl>
                                          <p:spTgt spid="16"/>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linds(horizontal)">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ldLvl="0" animBg="1"/>
      <p:bldP spid="16" grpId="0" bldLvl="0" animBg="1"/>
      <p:bldP spid="18"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58436" y="3862197"/>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10"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p:cNvSpPr txBox="1"/>
          <p:nvPr>
            <p:custDataLst>
              <p:tags r:id="rId5"/>
            </p:custDataLst>
          </p:nvPr>
        </p:nvSpPr>
        <p:spPr>
          <a:xfrm>
            <a:off x="2583815" y="354330"/>
            <a:ext cx="2341245" cy="521970"/>
          </a:xfrm>
          <a:prstGeom prst="rect">
            <a:avLst/>
          </a:prstGeom>
          <a:noFill/>
        </p:spPr>
        <p:txBody>
          <a:bodyPr wrap="square" rtlCol="0">
            <a:spAutoFit/>
          </a:bodyPr>
          <a:lstStyle/>
          <a:p>
            <a:pPr algn="ctr"/>
            <a:r>
              <a:rPr lang="zh-CN" altLang="en-US" sz="2800" b="1" dirty="0">
                <a:solidFill>
                  <a:srgbClr val="6A0060"/>
                </a:solidFill>
                <a:latin typeface="微软雅黑" panose="020B0503020204020204" pitchFamily="34" charset="-122"/>
                <a:ea typeface="微软雅黑" panose="020B0503020204020204" pitchFamily="34" charset="-122"/>
              </a:rPr>
              <a:t>指令转换模块</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233285" y="2462530"/>
            <a:ext cx="2912745" cy="2306955"/>
          </a:xfrm>
          <a:prstGeom prst="rect">
            <a:avLst/>
          </a:prstGeom>
          <a:noFill/>
          <a:ln w="19050">
            <a:solidFill>
              <a:schemeClr val="accent1"/>
            </a:solidFill>
          </a:ln>
        </p:spPr>
        <p:txBody>
          <a:bodyPr wrap="square" rtlCol="0">
            <a:spAutoFit/>
          </a:bodyPr>
          <a:p>
            <a:r>
              <a:rPr lang="zh-CN" altLang="en-US"/>
              <a:t>message AircraftGcsStatus {</a:t>
            </a:r>
            <a:endParaRPr lang="zh-CN" altLang="en-US"/>
          </a:p>
          <a:p>
            <a:r>
              <a:rPr lang="en-US" altLang="zh-CN"/>
              <a:t>     </a:t>
            </a:r>
            <a:r>
              <a:rPr lang="zh-CN" altLang="en-US"/>
              <a:t>required double x;</a:t>
            </a:r>
            <a:endParaRPr lang="zh-CN" altLang="en-US"/>
          </a:p>
          <a:p>
            <a:r>
              <a:rPr lang="en-US" altLang="zh-CN"/>
              <a:t>     </a:t>
            </a:r>
            <a:r>
              <a:rPr lang="zh-CN" altLang="en-US"/>
              <a:t>required double y;</a:t>
            </a:r>
            <a:endParaRPr lang="zh-CN" altLang="en-US"/>
          </a:p>
          <a:p>
            <a:r>
              <a:rPr lang="en-US" altLang="zh-CN"/>
              <a:t>     </a:t>
            </a:r>
            <a:r>
              <a:rPr lang="zh-CN" altLang="en-US"/>
              <a:t>required double z;</a:t>
            </a:r>
            <a:endParaRPr lang="zh-CN" altLang="en-US"/>
          </a:p>
          <a:p>
            <a:r>
              <a:rPr lang="en-US" altLang="zh-CN"/>
              <a:t>     </a:t>
            </a:r>
            <a:r>
              <a:rPr lang="zh-CN" altLang="en-US"/>
              <a:t>required double roll;</a:t>
            </a:r>
            <a:endParaRPr lang="zh-CN" altLang="en-US"/>
          </a:p>
          <a:p>
            <a:r>
              <a:rPr lang="en-US" altLang="zh-CN"/>
              <a:t>     </a:t>
            </a:r>
            <a:r>
              <a:rPr lang="zh-CN" altLang="en-US"/>
              <a:t>required double pitch;</a:t>
            </a:r>
            <a:endParaRPr lang="zh-CN" altLang="en-US"/>
          </a:p>
          <a:p>
            <a:r>
              <a:rPr lang="en-US" altLang="zh-CN"/>
              <a:t>     </a:t>
            </a:r>
            <a:r>
              <a:rPr lang="zh-CN" altLang="en-US"/>
              <a:t>required double yaw;</a:t>
            </a:r>
            <a:endParaRPr lang="zh-CN" altLang="en-US"/>
          </a:p>
          <a:p>
            <a:r>
              <a:rPr lang="zh-CN" altLang="en-US"/>
              <a:t>}</a:t>
            </a:r>
            <a:endParaRPr lang="zh-CN" altLang="en-US"/>
          </a:p>
        </p:txBody>
      </p:sp>
      <p:sp>
        <p:nvSpPr>
          <p:cNvPr id="3" name="文本框 2"/>
          <p:cNvSpPr txBox="1"/>
          <p:nvPr/>
        </p:nvSpPr>
        <p:spPr>
          <a:xfrm>
            <a:off x="2769235" y="2185670"/>
            <a:ext cx="2743835" cy="2861310"/>
          </a:xfrm>
          <a:prstGeom prst="rect">
            <a:avLst/>
          </a:prstGeom>
          <a:noFill/>
          <a:ln w="19050">
            <a:solidFill>
              <a:schemeClr val="accent1"/>
            </a:solidFill>
          </a:ln>
        </p:spPr>
        <p:txBody>
          <a:bodyPr wrap="square" rtlCol="0">
            <a:spAutoFit/>
          </a:bodyPr>
          <a:p>
            <a:r>
              <a:rPr lang="zh-CN" altLang="en-US"/>
              <a:t>struct PACKET_21H{</a:t>
            </a:r>
            <a:endParaRPr lang="zh-CN" altLang="en-US"/>
          </a:p>
          <a:p>
            <a:r>
              <a:rPr lang="en-US" altLang="zh-CN"/>
              <a:t>     </a:t>
            </a:r>
            <a:r>
              <a:rPr lang="zh-CN" altLang="en-US"/>
              <a:t>UInt32 latitude_msw;</a:t>
            </a:r>
            <a:endParaRPr lang="zh-CN" altLang="en-US"/>
          </a:p>
          <a:p>
            <a:r>
              <a:rPr lang="en-US" altLang="zh-CN"/>
              <a:t>     </a:t>
            </a:r>
            <a:r>
              <a:rPr lang="zh-CN" altLang="en-US"/>
              <a:t>UInt32 latitude_lsw ;</a:t>
            </a:r>
            <a:endParaRPr lang="zh-CN" altLang="en-US"/>
          </a:p>
          <a:p>
            <a:r>
              <a:rPr lang="en-US" altLang="zh-CN"/>
              <a:t>     </a:t>
            </a:r>
            <a:r>
              <a:rPr lang="zh-CN" altLang="en-US"/>
              <a:t>UInt32 longitude_msw;</a:t>
            </a:r>
            <a:endParaRPr lang="zh-CN" altLang="en-US"/>
          </a:p>
          <a:p>
            <a:r>
              <a:rPr lang="en-US" altLang="zh-CN"/>
              <a:t>     </a:t>
            </a:r>
            <a:r>
              <a:rPr lang="zh-CN" altLang="en-US"/>
              <a:t>UInt32 longitude_lsw ;</a:t>
            </a:r>
            <a:endParaRPr lang="zh-CN" altLang="en-US"/>
          </a:p>
          <a:p>
            <a:r>
              <a:rPr lang="en-US" altLang="zh-CN"/>
              <a:t>     </a:t>
            </a:r>
            <a:r>
              <a:rPr lang="zh-CN" altLang="en-US"/>
              <a:t>SInt32 altitude ;</a:t>
            </a:r>
            <a:endParaRPr lang="zh-CN" altLang="en-US"/>
          </a:p>
          <a:p>
            <a:r>
              <a:rPr lang="en-US" altLang="zh-CN"/>
              <a:t>     </a:t>
            </a:r>
            <a:r>
              <a:rPr lang="zh-CN" altLang="en-US"/>
              <a:t>SInt32 roll ;</a:t>
            </a:r>
            <a:endParaRPr lang="zh-CN" altLang="en-US"/>
          </a:p>
          <a:p>
            <a:r>
              <a:rPr lang="en-US" altLang="zh-CN"/>
              <a:t>     </a:t>
            </a:r>
            <a:r>
              <a:rPr lang="zh-CN" altLang="en-US"/>
              <a:t>SInt32 pitch ;</a:t>
            </a:r>
            <a:endParaRPr lang="zh-CN" altLang="en-US"/>
          </a:p>
          <a:p>
            <a:r>
              <a:rPr lang="en-US" altLang="zh-CN"/>
              <a:t>     </a:t>
            </a:r>
            <a:r>
              <a:rPr lang="zh-CN" altLang="en-US"/>
              <a:t>SInt32 yaw;</a:t>
            </a:r>
            <a:endParaRPr lang="zh-CN" altLang="en-US"/>
          </a:p>
          <a:p>
            <a:r>
              <a:rPr lang="en-US" altLang="zh-CN"/>
              <a:t>}</a:t>
            </a:r>
            <a:endParaRPr lang="en-US" altLang="zh-CN"/>
          </a:p>
        </p:txBody>
      </p:sp>
      <p:sp>
        <p:nvSpPr>
          <p:cNvPr id="4" name="右箭头 3"/>
          <p:cNvSpPr/>
          <p:nvPr/>
        </p:nvSpPr>
        <p:spPr>
          <a:xfrm>
            <a:off x="5761990" y="3465830"/>
            <a:ext cx="1221740" cy="3016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文本框 19"/>
          <p:cNvSpPr txBox="1"/>
          <p:nvPr/>
        </p:nvSpPr>
        <p:spPr>
          <a:xfrm>
            <a:off x="3303905" y="1656715"/>
            <a:ext cx="1474470" cy="398780"/>
          </a:xfrm>
          <a:prstGeom prst="rect">
            <a:avLst/>
          </a:prstGeom>
          <a:noFill/>
        </p:spPr>
        <p:txBody>
          <a:bodyPr wrap="square" rtlCol="0">
            <a:spAutoFit/>
          </a:bodyPr>
          <a:p>
            <a:r>
              <a:rPr lang="zh-CN" altLang="en-US" sz="2000" b="1"/>
              <a:t>仿真机指令</a:t>
            </a:r>
            <a:endParaRPr lang="zh-CN" altLang="en-US" sz="2000" b="1"/>
          </a:p>
        </p:txBody>
      </p:sp>
      <p:sp>
        <p:nvSpPr>
          <p:cNvPr id="21" name="文本框 20"/>
          <p:cNvSpPr txBox="1"/>
          <p:nvPr/>
        </p:nvSpPr>
        <p:spPr>
          <a:xfrm>
            <a:off x="7854315" y="1656715"/>
            <a:ext cx="1670685" cy="398780"/>
          </a:xfrm>
          <a:prstGeom prst="rect">
            <a:avLst/>
          </a:prstGeom>
          <a:noFill/>
        </p:spPr>
        <p:txBody>
          <a:bodyPr wrap="square" rtlCol="0">
            <a:spAutoFit/>
          </a:bodyPr>
          <a:p>
            <a:r>
              <a:rPr lang="zh-CN" altLang="en-US" sz="2000" b="1"/>
              <a:t>自定义指令</a:t>
            </a:r>
            <a:endParaRPr lang="zh-CN" altLang="en-US" sz="2000" b="1"/>
          </a:p>
        </p:txBody>
      </p:sp>
      <p:sp>
        <p:nvSpPr>
          <p:cNvPr id="22" name="文本框 21"/>
          <p:cNvSpPr txBox="1"/>
          <p:nvPr/>
        </p:nvSpPr>
        <p:spPr>
          <a:xfrm>
            <a:off x="2665730" y="1656715"/>
            <a:ext cx="8535670" cy="3692525"/>
          </a:xfrm>
          <a:prstGeom prst="rect">
            <a:avLst/>
          </a:prstGeom>
          <a:noFill/>
          <a:ln w="12700">
            <a:solidFill>
              <a:schemeClr val="accent1"/>
            </a:solidFill>
          </a:ln>
        </p:spPr>
        <p:txBody>
          <a:bodyPr wrap="square" rtlCol="0">
            <a:spAutoFit/>
          </a:bodyPr>
          <a:p>
            <a:r>
              <a:rPr lang="zh-CN" altLang="en-US"/>
              <a:t>bool</a:t>
            </a:r>
            <a:r>
              <a:rPr lang="en-US" altLang="zh-CN"/>
              <a:t> </a:t>
            </a:r>
            <a:r>
              <a:rPr lang="zh-CN" altLang="en-US"/>
              <a:t>Convert(SD_PACKET_21H const* inSimPtr, ce::net::AircraftGcsStatus &amp; outFfs)</a:t>
            </a:r>
            <a:endParaRPr lang="zh-CN" altLang="en-US"/>
          </a:p>
          <a:p>
            <a:r>
              <a:rPr lang="zh-CN" altLang="en-US"/>
              <a:t>{</a:t>
            </a:r>
            <a:endParaRPr lang="zh-CN" altLang="en-US"/>
          </a:p>
          <a:p>
            <a:r>
              <a:rPr lang="zh-CN" altLang="en-US"/>
              <a:t>DecodeUIntToDouble(latitude, inSimPtr−&gt;latitude_msw, inSimPtr−&gt; latitude_lsw );</a:t>
            </a:r>
            <a:endParaRPr lang="zh-CN" altLang="en-US"/>
          </a:p>
          <a:p>
            <a:r>
              <a:rPr lang="zh-CN" altLang="en-US"/>
              <a:t>DecodeUIntToDouble(longitude, inSimPtr−&gt;longitude_msw, inSimPtr−&gt;longitude_lsw);</a:t>
            </a:r>
            <a:endParaRPr lang="zh-CN" altLang="en-US"/>
          </a:p>
          <a:p>
            <a:r>
              <a:rPr lang="zh-CN" altLang="en-US"/>
              <a:t>altitude = DecodeSIntToDouble(inSimPtr−&gt;altitude, HMM_M)</a:t>
            </a:r>
            <a:endParaRPr lang="zh-CN" altLang="en-US"/>
          </a:p>
          <a:p>
            <a:r>
              <a:rPr lang="zh-CN" altLang="en-US" b="1">
                <a:solidFill>
                  <a:srgbClr val="7030A0"/>
                </a:solidFill>
              </a:rPr>
              <a:t>Double3 ecef_pos = WGS84LLA_To_ECEF(longitude, latitude, altitude );</a:t>
            </a:r>
            <a:endParaRPr lang="zh-CN" altLang="en-US" b="1">
              <a:solidFill>
                <a:srgbClr val="7030A0"/>
              </a:solidFill>
            </a:endParaRPr>
          </a:p>
          <a:p>
            <a:endParaRPr lang="zh-CN" altLang="en-US"/>
          </a:p>
          <a:p>
            <a:r>
              <a:rPr lang="zh-CN" altLang="en-US"/>
              <a:t>outFfs . set_x (ecef_pos . x );</a:t>
            </a:r>
            <a:r>
              <a:rPr lang="en-US" altLang="zh-CN"/>
              <a:t> </a:t>
            </a:r>
            <a:r>
              <a:rPr lang="zh-CN" altLang="en-US"/>
              <a:t>outFfs . set_y (ecef_pos . y );</a:t>
            </a:r>
            <a:r>
              <a:rPr lang="en-US" altLang="zh-CN"/>
              <a:t> </a:t>
            </a:r>
            <a:r>
              <a:rPr lang="zh-CN" altLang="en-US"/>
              <a:t>outFfs . set_z (ecef_pos . z );</a:t>
            </a:r>
            <a:endParaRPr lang="zh-CN" altLang="en-US"/>
          </a:p>
          <a:p>
            <a:r>
              <a:rPr lang="zh-CN" altLang="en-US"/>
              <a:t>outFfs . set_yaw(DecodeSIntToDouble(inSimPtr−&gt;yaw, REV1_DEG));</a:t>
            </a:r>
            <a:endParaRPr lang="zh-CN" altLang="en-US"/>
          </a:p>
          <a:p>
            <a:r>
              <a:rPr lang="zh-CN" altLang="en-US"/>
              <a:t>outFfs . set_pitch (DecodeSIntToDouble(inSimPtr−&gt;pitch, REV1_DEG));</a:t>
            </a:r>
            <a:endParaRPr lang="zh-CN" altLang="en-US"/>
          </a:p>
          <a:p>
            <a:r>
              <a:rPr lang="zh-CN" altLang="en-US"/>
              <a:t>outFfs . set_roll (DecodeSIntToDouble(inSimPtr−&gt;roll, REV1_DEG) * −1.0);</a:t>
            </a:r>
            <a:endParaRPr lang="zh-CN" altLang="en-US"/>
          </a:p>
          <a:p>
            <a:r>
              <a:rPr lang="zh-CN" altLang="en-US"/>
              <a:t>return true ;</a:t>
            </a:r>
            <a:endParaRPr lang="zh-CN" altLang="en-US"/>
          </a:p>
          <a:p>
            <a:r>
              <a:rPr lang="zh-CN" altLang="en-US"/>
              <a:t>}</a:t>
            </a:r>
            <a:endParaRPr lang="zh-CN" altLang="en-US"/>
          </a:p>
        </p:txBody>
      </p:sp>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grpId="3" nodeType="clickEffect">
                                  <p:stCondLst>
                                    <p:cond delay="0"/>
                                  </p:stCondLst>
                                  <p:childTnLst>
                                    <p:animEffect transition="out" filter="blinds(horizontal)">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3" presetClass="exit" presetSubtype="10" fill="hold" grpId="3" nodeType="withEffect">
                                  <p:stCondLst>
                                    <p:cond delay="0"/>
                                  </p:stCondLst>
                                  <p:childTnLst>
                                    <p:animEffect transition="out" filter="blinds(horizontal)">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par>
                                <p:cTn id="11" presetID="3" presetClass="exit" presetSubtype="10" fill="hold" grpId="3" nodeType="withEffect">
                                  <p:stCondLst>
                                    <p:cond delay="0"/>
                                  </p:stCondLst>
                                  <p:childTnLst>
                                    <p:animEffect transition="out" filter="blinds(horizontal)">
                                      <p:cBhvr>
                                        <p:cTn id="12" dur="500"/>
                                        <p:tgtEl>
                                          <p:spTgt spid="4"/>
                                        </p:tgtEl>
                                      </p:cBhvr>
                                    </p:animEffect>
                                    <p:set>
                                      <p:cBhvr>
                                        <p:cTn id="13" dur="1" fill="hold">
                                          <p:stCondLst>
                                            <p:cond delay="499"/>
                                          </p:stCondLst>
                                        </p:cTn>
                                        <p:tgtEl>
                                          <p:spTgt spid="4"/>
                                        </p:tgtEl>
                                        <p:attrNameLst>
                                          <p:attrName>style.visibility</p:attrName>
                                        </p:attrNameLst>
                                      </p:cBhvr>
                                      <p:to>
                                        <p:strVal val="hidden"/>
                                      </p:to>
                                    </p:set>
                                  </p:childTnLst>
                                </p:cTn>
                              </p:par>
                              <p:par>
                                <p:cTn id="14" presetID="3" presetClass="exit" presetSubtype="10" fill="hold" grpId="3" nodeType="withEffect">
                                  <p:stCondLst>
                                    <p:cond delay="0"/>
                                  </p:stCondLst>
                                  <p:childTnLst>
                                    <p:animEffect transition="out" filter="blinds(horizontal)">
                                      <p:cBhvr>
                                        <p:cTn id="15" dur="500"/>
                                        <p:tgtEl>
                                          <p:spTgt spid="20"/>
                                        </p:tgtEl>
                                      </p:cBhvr>
                                    </p:animEffect>
                                    <p:set>
                                      <p:cBhvr>
                                        <p:cTn id="16" dur="1" fill="hold">
                                          <p:stCondLst>
                                            <p:cond delay="499"/>
                                          </p:stCondLst>
                                        </p:cTn>
                                        <p:tgtEl>
                                          <p:spTgt spid="20"/>
                                        </p:tgtEl>
                                        <p:attrNameLst>
                                          <p:attrName>style.visibility</p:attrName>
                                        </p:attrNameLst>
                                      </p:cBhvr>
                                      <p:to>
                                        <p:strVal val="hidden"/>
                                      </p:to>
                                    </p:set>
                                  </p:childTnLst>
                                </p:cTn>
                              </p:par>
                              <p:par>
                                <p:cTn id="17" presetID="3" presetClass="exit" presetSubtype="10" fill="hold" grpId="3" nodeType="withEffect">
                                  <p:stCondLst>
                                    <p:cond delay="0"/>
                                  </p:stCondLst>
                                  <p:childTnLst>
                                    <p:animEffect transition="out" filter="blinds(horizontal)">
                                      <p:cBhvr>
                                        <p:cTn id="18" dur="500"/>
                                        <p:tgtEl>
                                          <p:spTgt spid="21"/>
                                        </p:tgtEl>
                                      </p:cBhvr>
                                    </p:animEffect>
                                    <p:set>
                                      <p:cBhvr>
                                        <p:cTn id="19" dur="1" fill="hold">
                                          <p:stCondLst>
                                            <p:cond delay="499"/>
                                          </p:stCondLst>
                                        </p:cTn>
                                        <p:tgtEl>
                                          <p:spTgt spid="21"/>
                                        </p:tgtEl>
                                        <p:attrNameLst>
                                          <p:attrName>style.visibility</p:attrName>
                                        </p:attrNameLst>
                                      </p:cBhvr>
                                      <p:to>
                                        <p:strVal val="hidden"/>
                                      </p:to>
                                    </p:set>
                                  </p:childTnLst>
                                </p:cTn>
                              </p:par>
                              <p:par>
                                <p:cTn id="20" presetID="3" presetClass="entr" presetSubtype="10"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blinds(horizontal)">
                                      <p:cBhvr>
                                        <p:cTn id="2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20" grpId="0"/>
      <p:bldP spid="21" grpId="0"/>
      <p:bldP spid="2" grpId="1" animBg="1"/>
      <p:bldP spid="3" grpId="1" animBg="1"/>
      <p:bldP spid="4" grpId="1" animBg="1"/>
      <p:bldP spid="20" grpId="1"/>
      <p:bldP spid="21" grpId="1"/>
      <p:bldP spid="2" grpId="2" animBg="1"/>
      <p:bldP spid="3" grpId="2" animBg="1"/>
      <p:bldP spid="4" grpId="2" animBg="1"/>
      <p:bldP spid="20" grpId="2"/>
      <p:bldP spid="21" grpId="2"/>
      <p:bldP spid="2" grpId="3" animBg="1"/>
      <p:bldP spid="3" grpId="3" animBg="1"/>
      <p:bldP spid="4" grpId="3" animBg="1"/>
      <p:bldP spid="20" grpId="3"/>
      <p:bldP spid="21" grpId="3"/>
      <p:bldP spid="22"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58436" y="3862197"/>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34"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5" name="文本框 34"/>
          <p:cNvSpPr txBox="1"/>
          <p:nvPr>
            <p:custDataLst>
              <p:tags r:id="rId5"/>
            </p:custDataLst>
          </p:nvPr>
        </p:nvSpPr>
        <p:spPr>
          <a:xfrm>
            <a:off x="2583815" y="354330"/>
            <a:ext cx="4568825"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图像</a:t>
            </a:r>
            <a:r>
              <a:rPr lang="zh-CN" altLang="en-US" sz="2800" b="1" dirty="0">
                <a:solidFill>
                  <a:srgbClr val="6A0060"/>
                </a:solidFill>
                <a:latin typeface="微软雅黑" panose="020B0503020204020204" pitchFamily="34" charset="-122"/>
                <a:ea typeface="微软雅黑" panose="020B0503020204020204" pitchFamily="34" charset="-122"/>
              </a:rPr>
              <a:t>生成器侧数据交换</a:t>
            </a:r>
            <a:r>
              <a:rPr lang="zh-CN" altLang="en-US" sz="2800" b="1" dirty="0">
                <a:solidFill>
                  <a:srgbClr val="6A0060"/>
                </a:solidFill>
                <a:latin typeface="微软雅黑" panose="020B0503020204020204" pitchFamily="34" charset="-122"/>
                <a:ea typeface="微软雅黑" panose="020B0503020204020204" pitchFamily="34" charset="-122"/>
              </a:rPr>
              <a:t>模块</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pic>
        <p:nvPicPr>
          <p:cNvPr id="2" name="图片 1" descr="classdiagram3"/>
          <p:cNvPicPr>
            <a:picLocks noChangeAspect="1"/>
          </p:cNvPicPr>
          <p:nvPr/>
        </p:nvPicPr>
        <p:blipFill>
          <a:blip r:embed="rId6"/>
          <a:stretch>
            <a:fillRect/>
          </a:stretch>
        </p:blipFill>
        <p:spPr>
          <a:xfrm>
            <a:off x="3289935" y="1100455"/>
            <a:ext cx="6964045" cy="5114290"/>
          </a:xfrm>
          <a:prstGeom prst="rect">
            <a:avLst/>
          </a:prstGeom>
        </p:spPr>
      </p:pic>
      <p:sp>
        <p:nvSpPr>
          <p:cNvPr id="3" name="圆角矩形标注 2"/>
          <p:cNvSpPr/>
          <p:nvPr/>
        </p:nvSpPr>
        <p:spPr>
          <a:xfrm>
            <a:off x="8280400" y="1100455"/>
            <a:ext cx="1691640" cy="779145"/>
          </a:xfrm>
          <a:prstGeom prst="wedgeRoundRectCallout">
            <a:avLst>
              <a:gd name="adj1" fmla="val -73423"/>
              <a:gd name="adj2" fmla="val 28239"/>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zh-CN" altLang="en-US"/>
              <a:t>图像生成器</a:t>
            </a:r>
            <a:r>
              <a:rPr lang="zh-CN" altLang="en-US"/>
              <a:t>侧交换</a:t>
            </a:r>
            <a:r>
              <a:rPr lang="zh-CN" altLang="en-US"/>
              <a:t>环境</a:t>
            </a:r>
            <a:endParaRPr lang="zh-CN" altLang="en-US"/>
          </a:p>
        </p:txBody>
      </p:sp>
      <p:sp>
        <p:nvSpPr>
          <p:cNvPr id="16" name="圆角矩形标注 15"/>
          <p:cNvSpPr/>
          <p:nvPr/>
        </p:nvSpPr>
        <p:spPr>
          <a:xfrm>
            <a:off x="2366010" y="2536825"/>
            <a:ext cx="1473835" cy="779145"/>
          </a:xfrm>
          <a:prstGeom prst="wedgeRoundRectCallout">
            <a:avLst>
              <a:gd name="adj1" fmla="val 74429"/>
              <a:gd name="adj2" fmla="val 38182"/>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zh-CN" altLang="en-US"/>
              <a:t>线程</a:t>
            </a:r>
            <a:r>
              <a:rPr lang="zh-CN" altLang="en-US"/>
              <a:t>实例</a:t>
            </a:r>
            <a:endParaRPr lang="zh-CN" altLang="en-US"/>
          </a:p>
        </p:txBody>
      </p:sp>
      <p:sp>
        <p:nvSpPr>
          <p:cNvPr id="4" name="圆角矩形标注 3"/>
          <p:cNvSpPr/>
          <p:nvPr/>
        </p:nvSpPr>
        <p:spPr>
          <a:xfrm>
            <a:off x="2366010" y="3990340"/>
            <a:ext cx="1473835" cy="779145"/>
          </a:xfrm>
          <a:prstGeom prst="wedgeRoundRectCallout">
            <a:avLst>
              <a:gd name="adj1" fmla="val 74429"/>
              <a:gd name="adj2" fmla="val 38182"/>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zh-CN" altLang="en-US"/>
              <a:t>指令打包</a:t>
            </a:r>
            <a:r>
              <a:rPr lang="zh-CN" altLang="en-US"/>
              <a:t>类</a:t>
            </a:r>
            <a:endParaRPr lang="zh-CN" altLang="en-US"/>
          </a:p>
        </p:txBody>
      </p:sp>
      <p:sp>
        <p:nvSpPr>
          <p:cNvPr id="14" name="圆角矩形标注 13"/>
          <p:cNvSpPr/>
          <p:nvPr/>
        </p:nvSpPr>
        <p:spPr>
          <a:xfrm>
            <a:off x="9729470" y="4100830"/>
            <a:ext cx="1564640" cy="779145"/>
          </a:xfrm>
          <a:prstGeom prst="wedgeRoundRectCallout">
            <a:avLst>
              <a:gd name="adj1" fmla="val -67966"/>
              <a:gd name="adj2" fmla="val 37204"/>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zh-CN" altLang="en-US"/>
              <a:t>指令分配</a:t>
            </a:r>
            <a:endParaRPr lang="zh-CN" altLang="en-US"/>
          </a:p>
          <a:p>
            <a:pPr algn="ctr"/>
            <a:r>
              <a:rPr lang="zh-CN" altLang="en-US"/>
              <a:t>处理</a:t>
            </a:r>
            <a:r>
              <a:rPr lang="zh-CN" altLang="en-US"/>
              <a:t>接口</a:t>
            </a:r>
            <a:endParaRPr lang="zh-CN" altLang="en-US"/>
          </a:p>
        </p:txBody>
      </p:sp>
      <p:sp>
        <p:nvSpPr>
          <p:cNvPr id="18" name="圆角矩形标注 17"/>
          <p:cNvSpPr/>
          <p:nvPr/>
        </p:nvSpPr>
        <p:spPr>
          <a:xfrm>
            <a:off x="9839325" y="2649855"/>
            <a:ext cx="1691640" cy="779145"/>
          </a:xfrm>
          <a:prstGeom prst="wedgeRoundRectCallout">
            <a:avLst>
              <a:gd name="adj1" fmla="val -73423"/>
              <a:gd name="adj2" fmla="val 28239"/>
              <a:gd name="adj3" fmla="val 16667"/>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p>
            <a:pPr algn="ctr"/>
            <a:r>
              <a:rPr lang="en-US" altLang="zh-CN"/>
              <a:t>TCP</a:t>
            </a:r>
            <a:r>
              <a:rPr lang="zh-CN" altLang="en-US"/>
              <a:t>通信</a:t>
            </a:r>
            <a:r>
              <a:rPr lang="zh-CN" altLang="en-US"/>
              <a:t>环境</a:t>
            </a:r>
            <a:endParaRPr lang="zh-CN" altLang="en-US"/>
          </a:p>
        </p:txBody>
      </p:sp>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linds(horizontal)">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blinds(horizontal)">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blinds(horizontal)">
                                      <p:cBhvr>
                                        <p:cTn id="2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8" grpId="0" animBg="1"/>
      <p:bldP spid="4" grpId="0" animBg="1"/>
      <p:bldP spid="1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58436" y="3862197"/>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34"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5" name="文本框 34"/>
          <p:cNvSpPr txBox="1"/>
          <p:nvPr>
            <p:custDataLst>
              <p:tags r:id="rId5"/>
            </p:custDataLst>
          </p:nvPr>
        </p:nvSpPr>
        <p:spPr>
          <a:xfrm>
            <a:off x="2583815" y="354330"/>
            <a:ext cx="4568825"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图像</a:t>
            </a:r>
            <a:r>
              <a:rPr lang="zh-CN" altLang="en-US" sz="2800" b="1" dirty="0">
                <a:solidFill>
                  <a:srgbClr val="6A0060"/>
                </a:solidFill>
                <a:latin typeface="微软雅黑" panose="020B0503020204020204" pitchFamily="34" charset="-122"/>
                <a:ea typeface="微软雅黑" panose="020B0503020204020204" pitchFamily="34" charset="-122"/>
              </a:rPr>
              <a:t>生成器侧数据交换</a:t>
            </a:r>
            <a:r>
              <a:rPr lang="zh-CN" altLang="en-US" sz="2800" b="1" dirty="0">
                <a:solidFill>
                  <a:srgbClr val="6A0060"/>
                </a:solidFill>
                <a:latin typeface="微软雅黑" panose="020B0503020204020204" pitchFamily="34" charset="-122"/>
                <a:ea typeface="微软雅黑" panose="020B0503020204020204" pitchFamily="34" charset="-122"/>
              </a:rPr>
              <a:t>模块</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2583815" y="1305560"/>
            <a:ext cx="9236710" cy="4246245"/>
          </a:xfrm>
          <a:prstGeom prst="rect">
            <a:avLst/>
          </a:prstGeom>
          <a:noFill/>
        </p:spPr>
        <p:txBody>
          <a:bodyPr wrap="square" rtlCol="0">
            <a:spAutoFit/>
          </a:bodyPr>
          <a:p>
            <a:r>
              <a:rPr lang="zh-CN" altLang="en-US"/>
              <a:t>int IGClient::Read()</a:t>
            </a:r>
            <a:endParaRPr lang="zh-CN" altLang="en-US"/>
          </a:p>
          <a:p>
            <a:r>
              <a:rPr lang="zh-CN" altLang="en-US"/>
              <a:t>{</a:t>
            </a:r>
            <a:endParaRPr lang="zh-CN" altLang="en-US"/>
          </a:p>
          <a:p>
            <a:r>
              <a:rPr lang="zh-CN" altLang="en-US"/>
              <a:t>    uint32_t size;</a:t>
            </a:r>
            <a:endParaRPr lang="zh-CN" altLang="en-US"/>
          </a:p>
          <a:p>
            <a:r>
              <a:rPr lang="zh-CN" altLang="en-US"/>
              <a:t>    </a:t>
            </a:r>
            <a:r>
              <a:rPr lang="zh-CN" altLang="en-US" b="1">
                <a:solidFill>
                  <a:srgbClr val="6C106A"/>
                </a:solidFill>
                <a:sym typeface="+mn-ea"/>
              </a:rPr>
              <a:t>const char* </a:t>
            </a:r>
            <a:r>
              <a:rPr lang="zh-CN" altLang="en-US" b="1">
                <a:solidFill>
                  <a:srgbClr val="6C106A"/>
                </a:solidFill>
              </a:rPr>
              <a:t>msg = tbuspp_queue_peek(in_queue_, &amp;size, &amp;desc);</a:t>
            </a:r>
            <a:endParaRPr lang="zh-CN" altLang="en-US" b="1">
              <a:solidFill>
                <a:srgbClr val="6C106A"/>
              </a:solidFill>
            </a:endParaRPr>
          </a:p>
          <a:p>
            <a:endParaRPr lang="zh-CN" altLang="en-US" b="1">
              <a:solidFill>
                <a:srgbClr val="6C106A"/>
              </a:solidFill>
            </a:endParaRPr>
          </a:p>
          <a:p>
            <a:r>
              <a:rPr lang="zh-CN" altLang="en-US"/>
              <a:t>    FFSFrame packets;</a:t>
            </a:r>
            <a:endParaRPr lang="zh-CN" altLang="en-US"/>
          </a:p>
          <a:p>
            <a:r>
              <a:rPr lang="zh-CN" altLang="en-US"/>
              <a:t>    packets.ParseFromArray(msg, size);</a:t>
            </a:r>
            <a:endParaRPr lang="zh-CN" altLang="en-US"/>
          </a:p>
          <a:p>
            <a:r>
              <a:rPr lang="zh-CN" altLang="en-US"/>
              <a:t>    for(packet in packets){</a:t>
            </a:r>
            <a:endParaRPr lang="zh-CN" altLang="en-US"/>
          </a:p>
          <a:p>
            <a:r>
              <a:rPr lang="zh-CN" altLang="en-US"/>
              <a:t>       </a:t>
            </a:r>
            <a:r>
              <a:rPr lang="zh-CN" altLang="en-US" b="1">
                <a:solidFill>
                  <a:srgbClr val="6C106A"/>
                </a:solidFill>
              </a:rPr>
              <a:t>  circular_queue_.push(packet);</a:t>
            </a:r>
            <a:endParaRPr lang="zh-CN" altLang="en-US" b="1">
              <a:solidFill>
                <a:srgbClr val="6C106A"/>
              </a:solidFill>
            </a:endParaRPr>
          </a:p>
          <a:p>
            <a:r>
              <a:rPr lang="zh-CN" altLang="en-US"/>
              <a:t>    }</a:t>
            </a:r>
            <a:endParaRPr lang="zh-CN" altLang="en-US"/>
          </a:p>
          <a:p>
            <a:r>
              <a:rPr lang="zh-CN" altLang="en-US"/>
              <a:t>    tbuspp_queue_pop(in_queue_);</a:t>
            </a:r>
            <a:endParaRPr lang="zh-CN" altLang="en-US"/>
          </a:p>
          <a:p>
            <a:r>
              <a:rPr lang="zh-CN" altLang="en-US"/>
              <a:t>    return 0;</a:t>
            </a:r>
            <a:endParaRPr lang="zh-CN" altLang="en-US"/>
          </a:p>
          <a:p>
            <a:r>
              <a:rPr lang="zh-CN" altLang="en-US"/>
              <a:t>}</a:t>
            </a:r>
            <a:endParaRPr lang="zh-CN" altLang="en-US"/>
          </a:p>
          <a:p>
            <a:endParaRPr lang="zh-CN" altLang="en-US"/>
          </a:p>
          <a:p>
            <a:endParaRPr lang="zh-CN" altLang="en-US"/>
          </a:p>
        </p:txBody>
      </p:sp>
      <p:sp>
        <p:nvSpPr>
          <p:cNvPr id="19" name="文本框 18"/>
          <p:cNvSpPr txBox="1"/>
          <p:nvPr/>
        </p:nvSpPr>
        <p:spPr>
          <a:xfrm>
            <a:off x="2555240" y="1305560"/>
            <a:ext cx="9265285" cy="4799965"/>
          </a:xfrm>
          <a:prstGeom prst="rect">
            <a:avLst/>
          </a:prstGeom>
          <a:noFill/>
        </p:spPr>
        <p:txBody>
          <a:bodyPr wrap="square" rtlCol="0">
            <a:spAutoFit/>
          </a:bodyPr>
          <a:p>
            <a:r>
              <a:rPr lang="zh-CN" altLang="en-US">
                <a:sym typeface="+mn-ea"/>
              </a:rPr>
              <a:t>void OnHandleTbusppPacket(const TbusHandler&amp; handler)</a:t>
            </a:r>
            <a:endParaRPr lang="zh-CN" altLang="en-US"/>
          </a:p>
          <a:p>
            <a:r>
              <a:rPr lang="zh-CN" altLang="en-US">
                <a:sym typeface="+mn-ea"/>
              </a:rPr>
              <a:t>{</a:t>
            </a:r>
            <a:endParaRPr lang="zh-CN" altLang="en-US"/>
          </a:p>
          <a:p>
            <a:r>
              <a:rPr lang="zh-CN" altLang="en-US">
                <a:sym typeface="+mn-ea"/>
              </a:rPr>
              <a:t>       FFSPacket packet;</a:t>
            </a:r>
            <a:endParaRPr lang="zh-CN" altLang="en-US"/>
          </a:p>
          <a:p>
            <a:r>
              <a:rPr lang="zh-CN" altLang="en-US">
                <a:sym typeface="+mn-ea"/>
              </a:rPr>
              <a:t>       while (circular_queue_.try_pop(packet))</a:t>
            </a:r>
            <a:endParaRPr lang="zh-CN" altLang="en-US"/>
          </a:p>
          <a:p>
            <a:r>
              <a:rPr lang="zh-CN" altLang="en-US">
                <a:sym typeface="+mn-ea"/>
              </a:rPr>
              <a:t>       {</a:t>
            </a:r>
            <a:endParaRPr lang="zh-CN" altLang="en-US"/>
          </a:p>
          <a:p>
            <a:r>
              <a:rPr lang="zh-CN" altLang="en-US">
                <a:sym typeface="+mn-ea"/>
              </a:rPr>
              <a:t>           </a:t>
            </a:r>
            <a:r>
              <a:rPr lang="zh-CN" altLang="en-US" b="1">
                <a:solidFill>
                  <a:srgbClr val="6C106A"/>
                </a:solidFill>
                <a:sym typeface="+mn-ea"/>
              </a:rPr>
              <a:t> auto opCode = packet.get_opCode();</a:t>
            </a:r>
            <a:endParaRPr lang="zh-CN" altLang="en-US" b="1">
              <a:solidFill>
                <a:srgbClr val="6C106A"/>
              </a:solidFill>
            </a:endParaRPr>
          </a:p>
          <a:p>
            <a:r>
              <a:rPr lang="zh-CN" altLang="en-US">
                <a:sym typeface="+mn-ea"/>
              </a:rPr>
              <a:t>            if (mFfsPacketHandlerMap.find(opCode) == mFfsPacketHandlerMap.end())</a:t>
            </a:r>
            <a:endParaRPr lang="zh-CN" altLang="en-US"/>
          </a:p>
          <a:p>
            <a:r>
              <a:rPr lang="zh-CN" altLang="en-US">
                <a:sym typeface="+mn-ea"/>
              </a:rPr>
              <a:t>            {</a:t>
            </a:r>
            <a:endParaRPr lang="zh-CN" altLang="en-US"/>
          </a:p>
          <a:p>
            <a:r>
              <a:rPr lang="zh-CN" altLang="en-US">
                <a:sym typeface="+mn-ea"/>
              </a:rPr>
              <a:t>                LOG_ERROR("No handler found with opcode {} from {}!", opCode，sourceStr);</a:t>
            </a:r>
            <a:endParaRPr lang="zh-CN" altLang="en-US"/>
          </a:p>
          <a:p>
            <a:r>
              <a:rPr lang="zh-CN" altLang="en-US">
                <a:sym typeface="+mn-ea"/>
              </a:rPr>
              <a:t>                return;</a:t>
            </a:r>
            <a:endParaRPr lang="zh-CN" altLang="en-US"/>
          </a:p>
          <a:p>
            <a:r>
              <a:rPr lang="zh-CN" altLang="en-US">
                <a:sym typeface="+mn-ea"/>
              </a:rPr>
              <a:t>            }</a:t>
            </a:r>
            <a:endParaRPr lang="zh-CN" altLang="en-US"/>
          </a:p>
          <a:p>
            <a:r>
              <a:rPr lang="zh-CN" altLang="en-US">
                <a:sym typeface="+mn-ea"/>
              </a:rPr>
              <a:t>           </a:t>
            </a:r>
            <a:r>
              <a:rPr lang="zh-CN" altLang="en-US" b="1">
                <a:solidFill>
                  <a:srgbClr val="6C106A"/>
                </a:solidFill>
                <a:sym typeface="+mn-ea"/>
              </a:rPr>
              <a:t> auto&amp; handler = mFfsPacketHandlerMap[opCode];</a:t>
            </a:r>
            <a:endParaRPr lang="zh-CN" altLang="en-US" b="1">
              <a:solidFill>
                <a:srgbClr val="6C106A"/>
              </a:solidFill>
            </a:endParaRPr>
          </a:p>
          <a:p>
            <a:r>
              <a:rPr lang="zh-CN" altLang="en-US">
                <a:sym typeface="+mn-ea"/>
              </a:rPr>
              <a:t>            handler-&gt;OnExecuted(data, size, source, destination, mGameWorld, engineFrameCount);</a:t>
            </a:r>
            <a:endParaRPr lang="zh-CN" altLang="en-US"/>
          </a:p>
          <a:p>
            <a:r>
              <a:rPr lang="zh-CN" altLang="en-US">
                <a:sym typeface="+mn-ea"/>
              </a:rPr>
              <a:t>       }</a:t>
            </a:r>
            <a:endParaRPr lang="zh-CN" altLang="en-US"/>
          </a:p>
          <a:p>
            <a:r>
              <a:rPr lang="zh-CN" altLang="en-US">
                <a:sym typeface="+mn-ea"/>
              </a:rPr>
              <a:t>       return 0;</a:t>
            </a:r>
            <a:endParaRPr lang="zh-CN" altLang="en-US"/>
          </a:p>
          <a:p>
            <a:r>
              <a:rPr lang="zh-CN" altLang="en-US">
                <a:sym typeface="+mn-ea"/>
              </a:rPr>
              <a:t> }</a:t>
            </a:r>
            <a:endParaRPr lang="zh-CN" altLang="en-US"/>
          </a:p>
          <a:p>
            <a:endParaRPr lang="zh-CN" altLang="en-US"/>
          </a:p>
        </p:txBody>
      </p:sp>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grpId="0" nodeType="clickEffect">
                                  <p:stCondLst>
                                    <p:cond delay="0"/>
                                  </p:stCondLst>
                                  <p:childTnLst>
                                    <p:animEffect transition="out" filter="blinds(horizontal)">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par>
                                <p:cTn id="8" presetID="3" presetClass="entr" presetSubtype="1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linds(horizontal)">
                                      <p:cBhvr>
                                        <p:cTn id="1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69517" y="391959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58750" y="4814570"/>
            <a:ext cx="1826260" cy="860425"/>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测试与优化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2"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5" name="文本框 34"/>
          <p:cNvSpPr txBox="1"/>
          <p:nvPr>
            <p:custDataLst>
              <p:tags r:id="rId5"/>
            </p:custDataLst>
          </p:nvPr>
        </p:nvSpPr>
        <p:spPr>
          <a:xfrm>
            <a:off x="2430145" y="354330"/>
            <a:ext cx="2319020"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测试与</a:t>
            </a:r>
            <a:r>
              <a:rPr lang="zh-CN" altLang="en-US" sz="2800" b="1" dirty="0">
                <a:solidFill>
                  <a:srgbClr val="6A0060"/>
                </a:solidFill>
                <a:latin typeface="微软雅黑" panose="020B0503020204020204" pitchFamily="34" charset="-122"/>
                <a:ea typeface="微软雅黑" panose="020B0503020204020204" pitchFamily="34" charset="-122"/>
              </a:rPr>
              <a:t>优化</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graphicFrame>
        <p:nvGraphicFramePr>
          <p:cNvPr id="18" name="表格 17"/>
          <p:cNvGraphicFramePr/>
          <p:nvPr>
            <p:custDataLst>
              <p:tags r:id="rId6"/>
            </p:custDataLst>
          </p:nvPr>
        </p:nvGraphicFramePr>
        <p:xfrm>
          <a:off x="2797810" y="3769995"/>
          <a:ext cx="7663815" cy="2680970"/>
        </p:xfrm>
        <a:graphic>
          <a:graphicData uri="http://schemas.openxmlformats.org/drawingml/2006/table">
            <a:tbl>
              <a:tblPr firstRow="1" bandRow="1">
                <a:tableStyleId>{5C22544A-7EE6-4342-B048-85BDC9FD1C3A}</a:tableStyleId>
              </a:tblPr>
              <a:tblGrid>
                <a:gridCol w="2218055"/>
                <a:gridCol w="5445760"/>
              </a:tblGrid>
              <a:tr h="373380">
                <a:tc>
                  <a:txBody>
                    <a:bodyPr/>
                    <a:p>
                      <a:pPr>
                        <a:buNone/>
                      </a:pPr>
                      <a:r>
                        <a:rPr lang="en-US" altLang="zh-CN"/>
                        <a:t>ID</a:t>
                      </a:r>
                      <a:endParaRPr lang="en-US" altLang="zh-CN"/>
                    </a:p>
                  </a:txBody>
                  <a:tcPr/>
                </a:tc>
                <a:tc>
                  <a:txBody>
                    <a:bodyPr/>
                    <a:p>
                      <a:pPr>
                        <a:buNone/>
                      </a:pPr>
                      <a:r>
                        <a:rPr lang="en-US" altLang="zh-CN"/>
                        <a:t>TC1</a:t>
                      </a:r>
                      <a:endParaRPr lang="en-US" altLang="zh-CN"/>
                    </a:p>
                  </a:txBody>
                  <a:tcPr/>
                </a:tc>
              </a:tr>
              <a:tr h="372745">
                <a:tc>
                  <a:txBody>
                    <a:bodyPr/>
                    <a:p>
                      <a:pPr>
                        <a:buNone/>
                      </a:pPr>
                      <a:r>
                        <a:rPr lang="zh-CN" altLang="en-US"/>
                        <a:t>测试</a:t>
                      </a:r>
                      <a:r>
                        <a:rPr lang="zh-CN" altLang="en-US"/>
                        <a:t>名称</a:t>
                      </a:r>
                      <a:endParaRPr lang="zh-CN" altLang="en-US"/>
                    </a:p>
                  </a:txBody>
                  <a:tcPr/>
                </a:tc>
                <a:tc>
                  <a:txBody>
                    <a:bodyPr/>
                    <a:p>
                      <a:pPr>
                        <a:buNone/>
                      </a:pPr>
                      <a:r>
                        <a:rPr lang="zh-CN" altLang="en-US"/>
                        <a:t>仿真机 21H 指令控制测试。</a:t>
                      </a:r>
                      <a:endParaRPr lang="zh-CN" altLang="en-US"/>
                    </a:p>
                  </a:txBody>
                  <a:tcPr/>
                </a:tc>
              </a:tr>
              <a:tr h="373380">
                <a:tc>
                  <a:txBody>
                    <a:bodyPr/>
                    <a:p>
                      <a:pPr>
                        <a:buNone/>
                      </a:pPr>
                      <a:r>
                        <a:rPr lang="zh-CN" altLang="en-US"/>
                        <a:t>待测功能</a:t>
                      </a:r>
                      <a:endParaRPr lang="zh-CN" altLang="en-US"/>
                    </a:p>
                  </a:txBody>
                  <a:tcPr/>
                </a:tc>
                <a:tc>
                  <a:txBody>
                    <a:bodyPr/>
                    <a:p>
                      <a:pPr>
                        <a:buNone/>
                      </a:pPr>
                      <a:r>
                        <a:rPr lang="zh-CN" altLang="en-US"/>
                        <a:t>图像生成器能接收并使用转换后的 21H 指令。</a:t>
                      </a:r>
                      <a:endParaRPr lang="zh-CN" altLang="en-US"/>
                    </a:p>
                  </a:txBody>
                  <a:tcPr/>
                </a:tc>
              </a:tr>
              <a:tr h="1188720">
                <a:tc>
                  <a:txBody>
                    <a:bodyPr/>
                    <a:p>
                      <a:pPr>
                        <a:buNone/>
                      </a:pPr>
                      <a:r>
                        <a:rPr lang="zh-CN" altLang="en-US"/>
                        <a:t>测试步骤</a:t>
                      </a:r>
                      <a:endParaRPr lang="zh-CN" altLang="en-US"/>
                    </a:p>
                  </a:txBody>
                  <a:tcPr/>
                </a:tc>
                <a:tc>
                  <a:txBody>
                    <a:bodyPr/>
                    <a:p>
                      <a:pPr>
                        <a:buNone/>
                      </a:pPr>
                      <a:r>
                        <a:rPr lang="zh-CN" altLang="en-US"/>
                        <a:t>1. 飞行员通过操纵杆让飞机运动。</a:t>
                      </a:r>
                      <a:endParaRPr lang="zh-CN" altLang="en-US"/>
                    </a:p>
                    <a:p>
                      <a:pPr>
                        <a:buNone/>
                      </a:pPr>
                      <a:r>
                        <a:rPr lang="zh-CN" altLang="en-US"/>
                        <a:t>2. 仿真机生成 21H 指令。</a:t>
                      </a:r>
                      <a:endParaRPr lang="zh-CN" altLang="en-US"/>
                    </a:p>
                    <a:p>
                      <a:pPr>
                        <a:buNone/>
                      </a:pPr>
                      <a:r>
                        <a:rPr lang="zh-CN" altLang="en-US"/>
                        <a:t>3. 虚拟仿真机转换其为自定义指令。</a:t>
                      </a:r>
                      <a:endParaRPr lang="zh-CN" altLang="en-US"/>
                    </a:p>
                    <a:p>
                      <a:pPr>
                        <a:buNone/>
                      </a:pPr>
                      <a:r>
                        <a:rPr lang="zh-CN" altLang="en-US"/>
                        <a:t>4. 图像生成器收到指令分配给对应处理逻辑。</a:t>
                      </a:r>
                      <a:endParaRPr lang="zh-CN" altLang="en-US"/>
                    </a:p>
                  </a:txBody>
                  <a:tcPr/>
                </a:tc>
              </a:tr>
              <a:tr h="372745">
                <a:tc>
                  <a:txBody>
                    <a:bodyPr/>
                    <a:p>
                      <a:pPr>
                        <a:buNone/>
                      </a:pPr>
                      <a:r>
                        <a:rPr lang="zh-CN" altLang="en-US"/>
                        <a:t>预期结果</a:t>
                      </a:r>
                      <a:endParaRPr lang="zh-CN" altLang="en-US"/>
                    </a:p>
                  </a:txBody>
                  <a:tcPr/>
                </a:tc>
                <a:tc>
                  <a:txBody>
                    <a:bodyPr/>
                    <a:p>
                      <a:pPr>
                        <a:buNone/>
                      </a:pPr>
                      <a:r>
                        <a:rPr lang="zh-CN" altLang="en-US"/>
                        <a:t>投影画面中的飞机按飞行员的操作运动。</a:t>
                      </a:r>
                      <a:endParaRPr lang="zh-CN" altLang="en-US"/>
                    </a:p>
                  </a:txBody>
                  <a:tcPr/>
                </a:tc>
              </a:tr>
            </a:tbl>
          </a:graphicData>
        </a:graphic>
      </p:graphicFrame>
      <p:pic>
        <p:nvPicPr>
          <p:cNvPr id="19" name="图片 18" descr="testenv"/>
          <p:cNvPicPr>
            <a:picLocks noChangeAspect="1"/>
          </p:cNvPicPr>
          <p:nvPr/>
        </p:nvPicPr>
        <p:blipFill>
          <a:blip r:embed="rId7"/>
          <a:stretch>
            <a:fillRect/>
          </a:stretch>
        </p:blipFill>
        <p:spPr>
          <a:xfrm>
            <a:off x="3360420" y="947420"/>
            <a:ext cx="6826250" cy="2599055"/>
          </a:xfrm>
          <a:prstGeom prst="rect">
            <a:avLst/>
          </a:prstGeom>
        </p:spPr>
      </p:pic>
      <p:pic>
        <p:nvPicPr>
          <p:cNvPr id="21" name="图片 20" descr="todtest"/>
          <p:cNvPicPr>
            <a:picLocks noChangeAspect="1"/>
          </p:cNvPicPr>
          <p:nvPr/>
        </p:nvPicPr>
        <p:blipFill>
          <a:blip r:embed="rId8"/>
          <a:stretch>
            <a:fillRect/>
          </a:stretch>
        </p:blipFill>
        <p:spPr>
          <a:xfrm>
            <a:off x="2882265" y="3617595"/>
            <a:ext cx="6607175" cy="2980690"/>
          </a:xfrm>
          <a:prstGeom prst="rect">
            <a:avLst/>
          </a:prstGeom>
        </p:spPr>
      </p:pic>
      <p:pic>
        <p:nvPicPr>
          <p:cNvPr id="24" name="图片 23" descr="lighttest"/>
          <p:cNvPicPr>
            <a:picLocks noChangeAspect="1"/>
          </p:cNvPicPr>
          <p:nvPr/>
        </p:nvPicPr>
        <p:blipFill>
          <a:blip r:embed="rId9"/>
          <a:srcRect t="9583" r="10"/>
          <a:stretch>
            <a:fillRect/>
          </a:stretch>
        </p:blipFill>
        <p:spPr>
          <a:xfrm>
            <a:off x="2882265" y="3617595"/>
            <a:ext cx="6818630" cy="2943225"/>
          </a:xfrm>
          <a:prstGeom prst="rect">
            <a:avLst/>
          </a:prstGeom>
        </p:spPr>
      </p:pic>
      <p:pic>
        <p:nvPicPr>
          <p:cNvPr id="28" name="图片 27" descr="snowtest"/>
          <p:cNvPicPr>
            <a:picLocks noChangeAspect="1"/>
          </p:cNvPicPr>
          <p:nvPr/>
        </p:nvPicPr>
        <p:blipFill>
          <a:blip r:embed="rId10"/>
          <a:stretch>
            <a:fillRect/>
          </a:stretch>
        </p:blipFill>
        <p:spPr>
          <a:xfrm>
            <a:off x="2882265" y="3617595"/>
            <a:ext cx="6560185" cy="3054985"/>
          </a:xfrm>
          <a:prstGeom prst="rect">
            <a:avLst/>
          </a:prstGeom>
        </p:spPr>
      </p:pic>
      <p:sp>
        <p:nvSpPr>
          <p:cNvPr id="29" name="文本框 28"/>
          <p:cNvSpPr txBox="1"/>
          <p:nvPr/>
        </p:nvSpPr>
        <p:spPr>
          <a:xfrm>
            <a:off x="9794240" y="3617595"/>
            <a:ext cx="1677035" cy="521970"/>
          </a:xfrm>
          <a:prstGeom prst="rect">
            <a:avLst/>
          </a:prstGeom>
          <a:noFill/>
        </p:spPr>
        <p:txBody>
          <a:bodyPr wrap="square" rtlCol="0">
            <a:spAutoFit/>
          </a:bodyPr>
          <a:p>
            <a:r>
              <a:rPr lang="zh-CN" altLang="en-US" sz="2800" b="1"/>
              <a:t>位置设定</a:t>
            </a:r>
            <a:endParaRPr lang="zh-CN" altLang="en-US" sz="2800" b="1"/>
          </a:p>
        </p:txBody>
      </p:sp>
      <p:sp>
        <p:nvSpPr>
          <p:cNvPr id="30" name="文本框 29"/>
          <p:cNvSpPr txBox="1"/>
          <p:nvPr/>
        </p:nvSpPr>
        <p:spPr>
          <a:xfrm>
            <a:off x="9794240" y="4700270"/>
            <a:ext cx="1677035" cy="521970"/>
          </a:xfrm>
          <a:prstGeom prst="rect">
            <a:avLst/>
          </a:prstGeom>
          <a:noFill/>
        </p:spPr>
        <p:txBody>
          <a:bodyPr wrap="square" rtlCol="0">
            <a:spAutoFit/>
          </a:bodyPr>
          <a:p>
            <a:r>
              <a:rPr lang="zh-CN" altLang="en-US" sz="2800" b="1"/>
              <a:t>灯光</a:t>
            </a:r>
            <a:r>
              <a:rPr lang="zh-CN" altLang="en-US" sz="2800" b="1"/>
              <a:t>控制</a:t>
            </a:r>
            <a:endParaRPr lang="zh-CN" altLang="en-US" sz="2800" b="1"/>
          </a:p>
        </p:txBody>
      </p:sp>
      <p:sp>
        <p:nvSpPr>
          <p:cNvPr id="31" name="文本框 30"/>
          <p:cNvSpPr txBox="1"/>
          <p:nvPr/>
        </p:nvSpPr>
        <p:spPr>
          <a:xfrm>
            <a:off x="9794240" y="5782310"/>
            <a:ext cx="1677035" cy="521970"/>
          </a:xfrm>
          <a:prstGeom prst="rect">
            <a:avLst/>
          </a:prstGeom>
          <a:noFill/>
        </p:spPr>
        <p:txBody>
          <a:bodyPr wrap="square" rtlCol="0">
            <a:spAutoFit/>
          </a:bodyPr>
          <a:p>
            <a:r>
              <a:rPr lang="zh-CN" altLang="en-US" sz="2800" b="1"/>
              <a:t>天气</a:t>
            </a:r>
            <a:r>
              <a:rPr lang="zh-CN" altLang="en-US" sz="2800" b="1"/>
              <a:t>变换</a:t>
            </a:r>
            <a:endParaRPr lang="zh-CN" altLang="en-US" sz="2800" b="1"/>
          </a:p>
        </p:txBody>
      </p:sp>
    </p:spTree>
    <p:custDataLst>
      <p:tags r:id="rId1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nodeType="clickEffect">
                                  <p:stCondLst>
                                    <p:cond delay="0"/>
                                  </p:stCondLst>
                                  <p:childTnLst>
                                    <p:animEffect transition="out" filter="blinds(horizontal)">
                                      <p:cBhvr>
                                        <p:cTn id="6" dur="500"/>
                                        <p:tgtEl>
                                          <p:spTgt spid="18"/>
                                        </p:tgtEl>
                                      </p:cBhvr>
                                    </p:animEffect>
                                    <p:set>
                                      <p:cBhvr>
                                        <p:cTn id="7" dur="1" fill="hold">
                                          <p:stCondLst>
                                            <p:cond delay="499"/>
                                          </p:stCondLst>
                                        </p:cTn>
                                        <p:tgtEl>
                                          <p:spTgt spid="18"/>
                                        </p:tgtEl>
                                        <p:attrNameLst>
                                          <p:attrName>style.visibility</p:attrName>
                                        </p:attrNameLst>
                                      </p:cBhvr>
                                      <p:to>
                                        <p:strVal val="hidden"/>
                                      </p:to>
                                    </p:set>
                                  </p:childTnLst>
                                </p:cTn>
                              </p:par>
                              <p:par>
                                <p:cTn id="8" presetID="3" presetClass="entr" presetSubtype="1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blinds(horizontal)">
                                      <p:cBhvr>
                                        <p:cTn id="10" dur="500"/>
                                        <p:tgtEl>
                                          <p:spTgt spid="21"/>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blinds(horizontal)">
                                      <p:cBhvr>
                                        <p:cTn id="13" dur="500"/>
                                        <p:tgtEl>
                                          <p:spTgt spid="29"/>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xit" presetSubtype="10" fill="hold" nodeType="clickEffect">
                                  <p:stCondLst>
                                    <p:cond delay="0"/>
                                  </p:stCondLst>
                                  <p:childTnLst>
                                    <p:animEffect transition="out" filter="blinds(horizontal)">
                                      <p:cBhvr>
                                        <p:cTn id="17" dur="500"/>
                                        <p:tgtEl>
                                          <p:spTgt spid="21"/>
                                        </p:tgtEl>
                                      </p:cBhvr>
                                    </p:animEffect>
                                    <p:set>
                                      <p:cBhvr>
                                        <p:cTn id="18" dur="1" fill="hold">
                                          <p:stCondLst>
                                            <p:cond delay="499"/>
                                          </p:stCondLst>
                                        </p:cTn>
                                        <p:tgtEl>
                                          <p:spTgt spid="21"/>
                                        </p:tgtEl>
                                        <p:attrNameLst>
                                          <p:attrName>style.visibility</p:attrName>
                                        </p:attrNameLst>
                                      </p:cBhvr>
                                      <p:to>
                                        <p:strVal val="hidden"/>
                                      </p:to>
                                    </p:set>
                                  </p:childTnLst>
                                </p:cTn>
                              </p:par>
                              <p:par>
                                <p:cTn id="19" presetID="3" presetClass="exit" presetSubtype="10" fill="hold" grpId="1" nodeType="withEffect">
                                  <p:stCondLst>
                                    <p:cond delay="0"/>
                                  </p:stCondLst>
                                  <p:childTnLst>
                                    <p:animEffect transition="out" filter="blinds(horizontal)">
                                      <p:cBhvr>
                                        <p:cTn id="20" dur="500"/>
                                        <p:tgtEl>
                                          <p:spTgt spid="29"/>
                                        </p:tgtEl>
                                      </p:cBhvr>
                                    </p:animEffect>
                                    <p:set>
                                      <p:cBhvr>
                                        <p:cTn id="21" dur="1" fill="hold">
                                          <p:stCondLst>
                                            <p:cond delay="499"/>
                                          </p:stCondLst>
                                        </p:cTn>
                                        <p:tgtEl>
                                          <p:spTgt spid="29"/>
                                        </p:tgtEl>
                                        <p:attrNameLst>
                                          <p:attrName>style.visibility</p:attrName>
                                        </p:attrNameLst>
                                      </p:cBhvr>
                                      <p:to>
                                        <p:strVal val="hidden"/>
                                      </p:to>
                                    </p:set>
                                  </p:childTnLst>
                                </p:cTn>
                              </p:par>
                              <p:par>
                                <p:cTn id="22" presetID="3" presetClass="entr" presetSubtype="10" fill="hold" nodeType="with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blinds(horizontal)">
                                      <p:cBhvr>
                                        <p:cTn id="24" dur="500"/>
                                        <p:tgtEl>
                                          <p:spTgt spid="24"/>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blinds(horizontal)">
                                      <p:cBhvr>
                                        <p:cTn id="27" dur="500"/>
                                        <p:tgtEl>
                                          <p:spTgt spid="30"/>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xit" presetSubtype="10" fill="hold" nodeType="clickEffect">
                                  <p:stCondLst>
                                    <p:cond delay="0"/>
                                  </p:stCondLst>
                                  <p:childTnLst>
                                    <p:animEffect transition="out" filter="blinds(horizontal)">
                                      <p:cBhvr>
                                        <p:cTn id="31" dur="500"/>
                                        <p:tgtEl>
                                          <p:spTgt spid="24"/>
                                        </p:tgtEl>
                                      </p:cBhvr>
                                    </p:animEffect>
                                    <p:set>
                                      <p:cBhvr>
                                        <p:cTn id="32" dur="1" fill="hold">
                                          <p:stCondLst>
                                            <p:cond delay="499"/>
                                          </p:stCondLst>
                                        </p:cTn>
                                        <p:tgtEl>
                                          <p:spTgt spid="24"/>
                                        </p:tgtEl>
                                        <p:attrNameLst>
                                          <p:attrName>style.visibility</p:attrName>
                                        </p:attrNameLst>
                                      </p:cBhvr>
                                      <p:to>
                                        <p:strVal val="hidden"/>
                                      </p:to>
                                    </p:set>
                                  </p:childTnLst>
                                </p:cTn>
                              </p:par>
                              <p:par>
                                <p:cTn id="33" presetID="3" presetClass="exit" presetSubtype="10" fill="hold" grpId="1" nodeType="withEffect">
                                  <p:stCondLst>
                                    <p:cond delay="0"/>
                                  </p:stCondLst>
                                  <p:childTnLst>
                                    <p:animEffect transition="out" filter="blinds(horizontal)">
                                      <p:cBhvr>
                                        <p:cTn id="34" dur="500"/>
                                        <p:tgtEl>
                                          <p:spTgt spid="30"/>
                                        </p:tgtEl>
                                      </p:cBhvr>
                                    </p:animEffect>
                                    <p:set>
                                      <p:cBhvr>
                                        <p:cTn id="35" dur="1" fill="hold">
                                          <p:stCondLst>
                                            <p:cond delay="499"/>
                                          </p:stCondLst>
                                        </p:cTn>
                                        <p:tgtEl>
                                          <p:spTgt spid="30"/>
                                        </p:tgtEl>
                                        <p:attrNameLst>
                                          <p:attrName>style.visibility</p:attrName>
                                        </p:attrNameLst>
                                      </p:cBhvr>
                                      <p:to>
                                        <p:strVal val="hidden"/>
                                      </p:to>
                                    </p:set>
                                  </p:childTnLst>
                                </p:cTn>
                              </p:par>
                              <p:par>
                                <p:cTn id="36" presetID="3" presetClass="entr" presetSubtype="10" fill="hold" nodeType="with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blinds(horizontal)">
                                      <p:cBhvr>
                                        <p:cTn id="38" dur="500"/>
                                        <p:tgtEl>
                                          <p:spTgt spid="28"/>
                                        </p:tgtEl>
                                      </p:cBhvr>
                                    </p:animEffect>
                                  </p:childTnLst>
                                </p:cTn>
                              </p:par>
                              <p:par>
                                <p:cTn id="39" presetID="3" presetClass="entr" presetSubtype="10" fill="hold" grpId="0" nodeType="with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blinds(horizontal)">
                                      <p:cBhvr>
                                        <p:cTn id="4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9" grpId="1"/>
      <p:bldP spid="30" grpId="0"/>
      <p:bldP spid="30" grpId="1"/>
      <p:bldP spid="3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69517" y="391959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58750" y="4814570"/>
            <a:ext cx="1826260" cy="860425"/>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测试与优化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2"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5" name="文本框 34"/>
          <p:cNvSpPr txBox="1"/>
          <p:nvPr>
            <p:custDataLst>
              <p:tags r:id="rId5"/>
            </p:custDataLst>
          </p:nvPr>
        </p:nvSpPr>
        <p:spPr>
          <a:xfrm>
            <a:off x="2430145" y="354330"/>
            <a:ext cx="2319020"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测试与</a:t>
            </a:r>
            <a:r>
              <a:rPr lang="zh-CN" altLang="en-US" sz="2800" b="1" dirty="0">
                <a:solidFill>
                  <a:srgbClr val="6A0060"/>
                </a:solidFill>
                <a:latin typeface="微软雅黑" panose="020B0503020204020204" pitchFamily="34" charset="-122"/>
                <a:ea typeface="微软雅黑" panose="020B0503020204020204" pitchFamily="34" charset="-122"/>
              </a:rPr>
              <a:t>优化</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pic>
        <p:nvPicPr>
          <p:cNvPr id="3" name="图片 2" descr="tearmark"/>
          <p:cNvPicPr>
            <a:picLocks noChangeAspect="1"/>
          </p:cNvPicPr>
          <p:nvPr/>
        </p:nvPicPr>
        <p:blipFill>
          <a:blip r:embed="rId6"/>
          <a:srcRect r="52599"/>
          <a:stretch>
            <a:fillRect/>
          </a:stretch>
        </p:blipFill>
        <p:spPr>
          <a:xfrm>
            <a:off x="2583815" y="1216025"/>
            <a:ext cx="5374640" cy="4564380"/>
          </a:xfrm>
          <a:prstGeom prst="rect">
            <a:avLst/>
          </a:prstGeom>
        </p:spPr>
      </p:pic>
      <p:sp>
        <p:nvSpPr>
          <p:cNvPr id="4" name="文本框 3"/>
          <p:cNvSpPr txBox="1"/>
          <p:nvPr/>
        </p:nvSpPr>
        <p:spPr>
          <a:xfrm>
            <a:off x="8455660" y="1277620"/>
            <a:ext cx="2898775" cy="922020"/>
          </a:xfrm>
          <a:prstGeom prst="rect">
            <a:avLst/>
          </a:prstGeom>
          <a:noFill/>
        </p:spPr>
        <p:txBody>
          <a:bodyPr wrap="square" rtlCol="0">
            <a:spAutoFit/>
          </a:bodyPr>
          <a:p>
            <a:r>
              <a:rPr lang="zh-CN" altLang="en-US"/>
              <a:t>问题：</a:t>
            </a:r>
            <a:endParaRPr lang="zh-CN" altLang="en-US"/>
          </a:p>
          <a:p>
            <a:pPr marL="285750" indent="-285750">
              <a:buFont typeface="Arial" panose="020B0604020202020204" pitchFamily="34" charset="0"/>
              <a:buChar char="•"/>
            </a:pPr>
            <a:r>
              <a:rPr lang="zh-CN" altLang="en-US"/>
              <a:t>投影交汇处存在左右两侧画面撕裂现象。</a:t>
            </a:r>
            <a:endParaRPr lang="zh-CN" altLang="en-US"/>
          </a:p>
        </p:txBody>
      </p:sp>
      <p:sp>
        <p:nvSpPr>
          <p:cNvPr id="10" name="文本框 9"/>
          <p:cNvSpPr txBox="1"/>
          <p:nvPr/>
        </p:nvSpPr>
        <p:spPr>
          <a:xfrm>
            <a:off x="8455660" y="2670175"/>
            <a:ext cx="2898775" cy="1476375"/>
          </a:xfrm>
          <a:prstGeom prst="rect">
            <a:avLst/>
          </a:prstGeom>
          <a:noFill/>
        </p:spPr>
        <p:txBody>
          <a:bodyPr wrap="square" rtlCol="0">
            <a:spAutoFit/>
          </a:bodyPr>
          <a:p>
            <a:r>
              <a:rPr lang="zh-CN" altLang="en-US"/>
              <a:t>原因：</a:t>
            </a:r>
            <a:endParaRPr lang="zh-CN" altLang="en-US"/>
          </a:p>
          <a:p>
            <a:pPr marL="285750" indent="-285750">
              <a:buFont typeface="Arial" panose="020B0604020202020204" pitchFamily="34" charset="0"/>
              <a:buChar char="•"/>
            </a:pPr>
            <a:r>
              <a:rPr lang="zh-CN" altLang="en-US"/>
              <a:t>指令不能同时到达多个图像</a:t>
            </a:r>
            <a:r>
              <a:rPr lang="zh-CN" altLang="en-US"/>
              <a:t>生成器。</a:t>
            </a:r>
            <a:endParaRPr lang="zh-CN" altLang="en-US"/>
          </a:p>
          <a:p>
            <a:pPr marL="285750" indent="-285750">
              <a:buFont typeface="Arial" panose="020B0604020202020204" pitchFamily="34" charset="0"/>
              <a:buChar char="•"/>
            </a:pPr>
            <a:r>
              <a:rPr lang="zh-CN" altLang="en-US"/>
              <a:t>虚拟仿真机接收指令频率</a:t>
            </a:r>
            <a:r>
              <a:rPr lang="zh-CN" altLang="en-US"/>
              <a:t>不稳定。</a:t>
            </a:r>
            <a:endParaRPr lang="zh-CN" altLang="en-US"/>
          </a:p>
        </p:txBody>
      </p:sp>
      <p:sp>
        <p:nvSpPr>
          <p:cNvPr id="12" name="文本框 11"/>
          <p:cNvSpPr txBox="1"/>
          <p:nvPr/>
        </p:nvSpPr>
        <p:spPr>
          <a:xfrm>
            <a:off x="8455660" y="4429125"/>
            <a:ext cx="2898775" cy="1198880"/>
          </a:xfrm>
          <a:prstGeom prst="rect">
            <a:avLst/>
          </a:prstGeom>
          <a:noFill/>
        </p:spPr>
        <p:txBody>
          <a:bodyPr wrap="square" rtlCol="0">
            <a:spAutoFit/>
          </a:bodyPr>
          <a:p>
            <a:r>
              <a:rPr lang="zh-CN" altLang="en-US"/>
              <a:t>方案：</a:t>
            </a:r>
            <a:endParaRPr lang="zh-CN" altLang="en-US"/>
          </a:p>
          <a:p>
            <a:pPr marL="285750" indent="-285750">
              <a:buFont typeface="Arial" panose="020B0604020202020204" pitchFamily="34" charset="0"/>
              <a:buChar char="•"/>
            </a:pPr>
            <a:r>
              <a:rPr lang="zh-CN" altLang="en-US"/>
              <a:t>引入网络帧缓冲机制，多台图像生成器等待一段时间后再同时</a:t>
            </a:r>
            <a:r>
              <a:rPr lang="zh-CN" altLang="en-US"/>
              <a:t>运行。</a:t>
            </a:r>
            <a:endParaRPr lang="zh-CN" altLang="en-US"/>
          </a:p>
        </p:txBody>
      </p:sp>
      <p:pic>
        <p:nvPicPr>
          <p:cNvPr id="14" name="图片 13" descr="framebuffer"/>
          <p:cNvPicPr>
            <a:picLocks noChangeAspect="1"/>
          </p:cNvPicPr>
          <p:nvPr/>
        </p:nvPicPr>
        <p:blipFill>
          <a:blip r:embed="rId7"/>
          <a:stretch>
            <a:fillRect/>
          </a:stretch>
        </p:blipFill>
        <p:spPr>
          <a:xfrm>
            <a:off x="2068195" y="2188210"/>
            <a:ext cx="6269990" cy="2856230"/>
          </a:xfrm>
          <a:prstGeom prst="rect">
            <a:avLst/>
          </a:prstGeom>
        </p:spPr>
      </p:pic>
    </p:spTree>
    <p:custDataLst>
      <p:tags r:id="rId8"/>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3" presetClass="exit" presetSubtype="10" fill="hold" nodeType="clickEffect">
                                  <p:stCondLst>
                                    <p:cond delay="0"/>
                                  </p:stCondLst>
                                  <p:childTnLst>
                                    <p:animEffect transition="out" filter="blinds(horizontal)">
                                      <p:cBhvr>
                                        <p:cTn id="18" dur="500"/>
                                        <p:tgtEl>
                                          <p:spTgt spid="3"/>
                                        </p:tgtEl>
                                      </p:cBhvr>
                                    </p:animEffect>
                                    <p:set>
                                      <p:cBhvr>
                                        <p:cTn id="19" dur="1" fill="hold">
                                          <p:stCondLst>
                                            <p:cond delay="499"/>
                                          </p:stCondLst>
                                        </p:cTn>
                                        <p:tgtEl>
                                          <p:spTgt spid="3"/>
                                        </p:tgtEl>
                                        <p:attrNameLst>
                                          <p:attrName>style.visibility</p:attrName>
                                        </p:attrNameLst>
                                      </p:cBhvr>
                                      <p:to>
                                        <p:strVal val="hidden"/>
                                      </p:to>
                                    </p:set>
                                  </p:childTnLst>
                                </p:cTn>
                              </p:par>
                              <p:par>
                                <p:cTn id="20" presetID="3" presetClass="entr" presetSubtype="10" fill="hold"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linds(horizontal)">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69517" y="391959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58750" y="4814570"/>
            <a:ext cx="1826260" cy="860425"/>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测试与优化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2"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5" name="文本框 34"/>
          <p:cNvSpPr txBox="1"/>
          <p:nvPr>
            <p:custDataLst>
              <p:tags r:id="rId5"/>
            </p:custDataLst>
          </p:nvPr>
        </p:nvSpPr>
        <p:spPr>
          <a:xfrm>
            <a:off x="2430145" y="354330"/>
            <a:ext cx="2319020"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测试与</a:t>
            </a:r>
            <a:r>
              <a:rPr lang="zh-CN" altLang="en-US" sz="2800" b="1" dirty="0">
                <a:solidFill>
                  <a:srgbClr val="6A0060"/>
                </a:solidFill>
                <a:latin typeface="微软雅黑" panose="020B0503020204020204" pitchFamily="34" charset="-122"/>
                <a:ea typeface="微软雅黑" panose="020B0503020204020204" pitchFamily="34" charset="-122"/>
              </a:rPr>
              <a:t>优化</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pic>
        <p:nvPicPr>
          <p:cNvPr id="3" name="图片 2" descr="jitter"/>
          <p:cNvPicPr>
            <a:picLocks noChangeAspect="1"/>
          </p:cNvPicPr>
          <p:nvPr/>
        </p:nvPicPr>
        <p:blipFill>
          <a:blip r:embed="rId6"/>
          <a:srcRect l="42986" t="433"/>
          <a:stretch>
            <a:fillRect/>
          </a:stretch>
        </p:blipFill>
        <p:spPr>
          <a:xfrm>
            <a:off x="2661285" y="1270635"/>
            <a:ext cx="5166995" cy="4699635"/>
          </a:xfrm>
          <a:prstGeom prst="rect">
            <a:avLst/>
          </a:prstGeom>
        </p:spPr>
      </p:pic>
      <p:sp>
        <p:nvSpPr>
          <p:cNvPr id="4" name="文本框 3"/>
          <p:cNvSpPr txBox="1"/>
          <p:nvPr>
            <p:custDataLst>
              <p:tags r:id="rId7"/>
            </p:custDataLst>
          </p:nvPr>
        </p:nvSpPr>
        <p:spPr>
          <a:xfrm>
            <a:off x="8455660" y="1277620"/>
            <a:ext cx="2898775" cy="922020"/>
          </a:xfrm>
          <a:prstGeom prst="rect">
            <a:avLst/>
          </a:prstGeom>
          <a:noFill/>
        </p:spPr>
        <p:txBody>
          <a:bodyPr wrap="square" rtlCol="0">
            <a:spAutoFit/>
          </a:bodyPr>
          <a:p>
            <a:r>
              <a:rPr lang="zh-CN" altLang="en-US"/>
              <a:t>问题：</a:t>
            </a:r>
            <a:endParaRPr lang="zh-CN" altLang="en-US"/>
          </a:p>
          <a:p>
            <a:pPr marL="285750" indent="-285750">
              <a:buFont typeface="Arial" panose="020B0604020202020204" pitchFamily="34" charset="0"/>
              <a:buChar char="•"/>
            </a:pPr>
            <a:r>
              <a:rPr lang="zh-CN" altLang="en-US"/>
              <a:t>投影交汇处存在波纹状抖动</a:t>
            </a:r>
            <a:r>
              <a:rPr lang="zh-CN" altLang="en-US"/>
              <a:t>现象。</a:t>
            </a:r>
            <a:endParaRPr lang="zh-CN" altLang="en-US"/>
          </a:p>
        </p:txBody>
      </p:sp>
      <p:sp>
        <p:nvSpPr>
          <p:cNvPr id="10" name="文本框 9"/>
          <p:cNvSpPr txBox="1"/>
          <p:nvPr>
            <p:custDataLst>
              <p:tags r:id="rId8"/>
            </p:custDataLst>
          </p:nvPr>
        </p:nvSpPr>
        <p:spPr>
          <a:xfrm>
            <a:off x="8455660" y="2624455"/>
            <a:ext cx="2898775" cy="1476375"/>
          </a:xfrm>
          <a:prstGeom prst="rect">
            <a:avLst/>
          </a:prstGeom>
          <a:noFill/>
        </p:spPr>
        <p:txBody>
          <a:bodyPr wrap="square" rtlCol="0">
            <a:spAutoFit/>
          </a:bodyPr>
          <a:p>
            <a:r>
              <a:rPr lang="zh-CN" altLang="en-US"/>
              <a:t>原因：</a:t>
            </a:r>
            <a:endParaRPr lang="zh-CN" altLang="en-US"/>
          </a:p>
          <a:p>
            <a:pPr marL="285750" indent="-285750">
              <a:buFont typeface="Arial" panose="020B0604020202020204" pitchFamily="34" charset="0"/>
              <a:buChar char="•"/>
            </a:pPr>
            <a:r>
              <a:rPr lang="zh-CN" altLang="en-US"/>
              <a:t>多个投影仪同一帧内容的刷新时刻不同，</a:t>
            </a:r>
            <a:r>
              <a:rPr lang="zh-CN" altLang="en-US"/>
              <a:t>导致一帧时间以内的图像不一致</a:t>
            </a:r>
            <a:r>
              <a:rPr lang="zh-CN" altLang="en-US"/>
              <a:t>性。</a:t>
            </a:r>
            <a:endParaRPr lang="zh-CN" altLang="en-US"/>
          </a:p>
        </p:txBody>
      </p:sp>
      <p:sp>
        <p:nvSpPr>
          <p:cNvPr id="12" name="文本框 11"/>
          <p:cNvSpPr txBox="1"/>
          <p:nvPr>
            <p:custDataLst>
              <p:tags r:id="rId9"/>
            </p:custDataLst>
          </p:nvPr>
        </p:nvSpPr>
        <p:spPr>
          <a:xfrm>
            <a:off x="8455660" y="4429125"/>
            <a:ext cx="2898775" cy="1198880"/>
          </a:xfrm>
          <a:prstGeom prst="rect">
            <a:avLst/>
          </a:prstGeom>
          <a:noFill/>
        </p:spPr>
        <p:txBody>
          <a:bodyPr wrap="square" rtlCol="0">
            <a:spAutoFit/>
          </a:bodyPr>
          <a:p>
            <a:r>
              <a:rPr lang="zh-CN" altLang="en-US"/>
              <a:t>方案：</a:t>
            </a:r>
            <a:endParaRPr lang="zh-CN" altLang="en-US"/>
          </a:p>
          <a:p>
            <a:pPr marL="285750" indent="-285750">
              <a:buFont typeface="Arial" panose="020B0604020202020204" pitchFamily="34" charset="0"/>
              <a:buChar char="•"/>
            </a:pPr>
            <a:r>
              <a:rPr lang="zh-CN" altLang="en-US"/>
              <a:t>利用每帧应开始时间与实际开始时间进行插值，平滑多图像间的</a:t>
            </a:r>
            <a:r>
              <a:rPr lang="zh-CN" altLang="en-US"/>
              <a:t>差异。</a:t>
            </a:r>
            <a:endParaRPr lang="zh-CN" altLang="en-US"/>
          </a:p>
        </p:txBody>
      </p:sp>
      <p:pic>
        <p:nvPicPr>
          <p:cNvPr id="14" name="图片 13" descr="lerp"/>
          <p:cNvPicPr>
            <a:picLocks noChangeAspect="1"/>
          </p:cNvPicPr>
          <p:nvPr/>
        </p:nvPicPr>
        <p:blipFill>
          <a:blip r:embed="rId10"/>
          <a:stretch>
            <a:fillRect/>
          </a:stretch>
        </p:blipFill>
        <p:spPr>
          <a:xfrm>
            <a:off x="2583815" y="2199640"/>
            <a:ext cx="5605145" cy="2587625"/>
          </a:xfrm>
          <a:prstGeom prst="rect">
            <a:avLst/>
          </a:prstGeom>
        </p:spPr>
      </p:pic>
    </p:spTree>
    <p:custDataLst>
      <p:tags r:id="rId1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3" presetClass="exit" presetSubtype="10" fill="hold" nodeType="clickEffect">
                                  <p:stCondLst>
                                    <p:cond delay="0"/>
                                  </p:stCondLst>
                                  <p:childTnLst>
                                    <p:animEffect transition="out" filter="blinds(horizontal)">
                                      <p:cBhvr>
                                        <p:cTn id="18" dur="500"/>
                                        <p:tgtEl>
                                          <p:spTgt spid="3"/>
                                        </p:tgtEl>
                                      </p:cBhvr>
                                    </p:animEffect>
                                    <p:set>
                                      <p:cBhvr>
                                        <p:cTn id="19" dur="1" fill="hold">
                                          <p:stCondLst>
                                            <p:cond delay="499"/>
                                          </p:stCondLst>
                                        </p:cTn>
                                        <p:tgtEl>
                                          <p:spTgt spid="3"/>
                                        </p:tgtEl>
                                        <p:attrNameLst>
                                          <p:attrName>style.visibility</p:attrName>
                                        </p:attrNameLst>
                                      </p:cBhvr>
                                      <p:to>
                                        <p:strVal val="hidden"/>
                                      </p:to>
                                    </p:set>
                                  </p:childTnLst>
                                </p:cTn>
                              </p:par>
                              <p:par>
                                <p:cTn id="20" presetID="3" presetClass="entr" presetSubtype="10" fill="hold"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linds(horizontal)">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69517" y="391959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482248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39" name="矩形 38"/>
          <p:cNvSpPr/>
          <p:nvPr>
            <p:custDataLst>
              <p:tags r:id="rId1"/>
            </p:custDataLst>
          </p:nvPr>
        </p:nvSpPr>
        <p:spPr>
          <a:xfrm>
            <a:off x="-158750" y="5634990"/>
            <a:ext cx="1826260" cy="860425"/>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2863686" y="4695956"/>
            <a:ext cx="8897739" cy="1614114"/>
            <a:chOff x="3860318" y="1365618"/>
            <a:chExt cx="6194425" cy="1293813"/>
          </a:xfrm>
        </p:grpSpPr>
        <p:sp>
          <p:nvSpPr>
            <p:cNvPr id="14" name="Rectangle 9"/>
            <p:cNvSpPr>
              <a:spLocks noChangeArrowheads="1"/>
            </p:cNvSpPr>
            <p:nvPr>
              <p:custDataLst>
                <p:tags r:id="rId2"/>
              </p:custDataLst>
            </p:nvPr>
          </p:nvSpPr>
          <p:spPr bwMode="auto">
            <a:xfrm>
              <a:off x="3860318" y="1365618"/>
              <a:ext cx="6194425" cy="1293813"/>
            </a:xfrm>
            <a:prstGeom prst="rect">
              <a:avLst/>
            </a:prstGeom>
            <a:solidFill>
              <a:srgbClr val="D5B9D2"/>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endParaRPr>
            </a:p>
          </p:txBody>
        </p:sp>
        <p:sp>
          <p:nvSpPr>
            <p:cNvPr id="18" name="TextBox 17"/>
            <p:cNvSpPr txBox="1"/>
            <p:nvPr>
              <p:custDataLst>
                <p:tags r:id="rId3"/>
              </p:custDataLst>
            </p:nvPr>
          </p:nvSpPr>
          <p:spPr>
            <a:xfrm>
              <a:off x="4077376" y="1596700"/>
              <a:ext cx="5760667" cy="953851"/>
            </a:xfrm>
            <a:prstGeom prst="rect">
              <a:avLst/>
            </a:prstGeom>
            <a:noFill/>
          </p:spPr>
          <p:txBody>
            <a:bodyPr wrap="square" rtlCol="0">
              <a:noAutofit/>
            </a:bodyPr>
            <a:lstStyle/>
            <a:p>
              <a:pPr marL="285750" indent="-285750" fontAlgn="auto">
                <a:lnSpc>
                  <a:spcPts val="2560"/>
                </a:lnSpc>
                <a:buFont typeface="Arial" panose="020B0604020202020204" pitchFamily="34" charset="0"/>
                <a:buChar char="•"/>
              </a:pPr>
              <a:r>
                <a:rPr lang="zh-CN" altLang="en-US" dirty="0" smtClean="0">
                  <a:solidFill>
                    <a:srgbClr val="7030A0"/>
                  </a:solidFill>
                  <a:latin typeface="微软雅黑" panose="020B0503020204020204" pitchFamily="34" charset="-122"/>
                  <a:ea typeface="微软雅黑" panose="020B0503020204020204" pitchFamily="34" charset="-122"/>
                </a:rPr>
                <a:t>进口仿真机协议的解析极其繁琐，期待与国产模拟机厂商通力合作。</a:t>
              </a:r>
              <a:endParaRPr lang="zh-CN" altLang="en-US" dirty="0" smtClean="0">
                <a:solidFill>
                  <a:srgbClr val="7030A0"/>
                </a:solidFill>
                <a:latin typeface="微软雅黑" panose="020B0503020204020204" pitchFamily="34" charset="-122"/>
                <a:ea typeface="微软雅黑" panose="020B0503020204020204" pitchFamily="34" charset="-122"/>
              </a:endParaRPr>
            </a:p>
            <a:p>
              <a:pPr marL="285750" indent="-285750" fontAlgn="auto">
                <a:lnSpc>
                  <a:spcPts val="2560"/>
                </a:lnSpc>
                <a:buFont typeface="Arial" panose="020B0604020202020204" pitchFamily="34" charset="0"/>
                <a:buChar char="•"/>
              </a:pPr>
              <a:r>
                <a:rPr lang="zh-CN" altLang="en-US" dirty="0" smtClean="0">
                  <a:solidFill>
                    <a:srgbClr val="7030A0"/>
                  </a:solidFill>
                  <a:latin typeface="微软雅黑" panose="020B0503020204020204" pitchFamily="34" charset="-122"/>
                  <a:ea typeface="微软雅黑" panose="020B0503020204020204" pitchFamily="34" charset="-122"/>
                  <a:sym typeface="+mn-ea"/>
                </a:rPr>
                <a:t>视景系统</a:t>
              </a:r>
              <a:r>
                <a:rPr lang="zh-CN" altLang="en-US" dirty="0" smtClean="0">
                  <a:solidFill>
                    <a:srgbClr val="7030A0"/>
                  </a:solidFill>
                  <a:latin typeface="微软雅黑" panose="020B0503020204020204" pitchFamily="34" charset="-122"/>
                  <a:ea typeface="微软雅黑" panose="020B0503020204020204" pitchFamily="34" charset="-122"/>
                  <a:sym typeface="+mn-ea"/>
                </a:rPr>
                <a:t>距离训练模拟机的</a:t>
              </a:r>
              <a:r>
                <a:rPr lang="zh-CN" altLang="en-US" dirty="0" smtClean="0">
                  <a:solidFill>
                    <a:srgbClr val="7030A0"/>
                  </a:solidFill>
                  <a:latin typeface="微软雅黑" panose="020B0503020204020204" pitchFamily="34" charset="-122"/>
                  <a:ea typeface="微软雅黑" panose="020B0503020204020204" pitchFamily="34" charset="-122"/>
                  <a:sym typeface="+mn-ea"/>
                </a:rPr>
                <a:t>验收标准任重道远。</a:t>
              </a:r>
              <a:endParaRPr lang="zh-CN" altLang="en-US" dirty="0" smtClean="0">
                <a:solidFill>
                  <a:srgbClr val="7030A0"/>
                </a:solidFill>
                <a:latin typeface="微软雅黑" panose="020B0503020204020204" pitchFamily="34" charset="-122"/>
                <a:ea typeface="微软雅黑" panose="020B0503020204020204" pitchFamily="34" charset="-122"/>
                <a:sym typeface="+mn-ea"/>
              </a:endParaRPr>
            </a:p>
            <a:p>
              <a:pPr marL="285750" indent="-285750" fontAlgn="auto">
                <a:lnSpc>
                  <a:spcPts val="2560"/>
                </a:lnSpc>
                <a:buFont typeface="Arial" panose="020B0604020202020204" pitchFamily="34" charset="0"/>
                <a:buChar char="•"/>
              </a:pPr>
              <a:r>
                <a:rPr lang="zh-CN" altLang="en-US" dirty="0" smtClean="0">
                  <a:solidFill>
                    <a:srgbClr val="7030A0"/>
                  </a:solidFill>
                  <a:latin typeface="微软雅黑" panose="020B0503020204020204" pitchFamily="34" charset="-122"/>
                  <a:ea typeface="微软雅黑" panose="020B0503020204020204" pitchFamily="34" charset="-122"/>
                  <a:sym typeface="+mn-ea"/>
                </a:rPr>
                <a:t>基于腾讯自研游戏引擎搭建，渲染效果及稳定性需逐步完善。</a:t>
              </a:r>
              <a:endParaRPr lang="zh-CN" altLang="en-US" dirty="0" smtClean="0">
                <a:solidFill>
                  <a:srgbClr val="7030A0"/>
                </a:solidFill>
                <a:latin typeface="微软雅黑" panose="020B0503020204020204" pitchFamily="34" charset="-122"/>
                <a:ea typeface="微软雅黑" panose="020B0503020204020204" pitchFamily="34" charset="-122"/>
                <a:sym typeface="+mn-ea"/>
              </a:endParaRPr>
            </a:p>
            <a:p>
              <a:pPr indent="0" fontAlgn="auto">
                <a:lnSpc>
                  <a:spcPts val="2560"/>
                </a:lnSpc>
                <a:buFont typeface="Arial" panose="020B0604020202020204" pitchFamily="34" charset="0"/>
                <a:buNone/>
              </a:pPr>
              <a:endParaRPr lang="zh-CN" altLang="en-US" dirty="0" smtClean="0">
                <a:solidFill>
                  <a:srgbClr val="7030A0"/>
                </a:solidFill>
                <a:latin typeface="微软雅黑" panose="020B0503020204020204" pitchFamily="34" charset="-122"/>
                <a:ea typeface="微软雅黑" panose="020B0503020204020204" pitchFamily="34" charset="-122"/>
                <a:sym typeface="+mn-ea"/>
              </a:endParaRPr>
            </a:p>
          </p:txBody>
        </p:sp>
      </p:grpSp>
      <p:grpSp>
        <p:nvGrpSpPr>
          <p:cNvPr id="19" name="组合 18"/>
          <p:cNvGrpSpPr/>
          <p:nvPr/>
        </p:nvGrpSpPr>
        <p:grpSpPr>
          <a:xfrm>
            <a:off x="2864003" y="1509759"/>
            <a:ext cx="8893175" cy="2409825"/>
            <a:chOff x="3860318" y="4864468"/>
            <a:chExt cx="6194563" cy="2409825"/>
          </a:xfrm>
        </p:grpSpPr>
        <p:sp>
          <p:nvSpPr>
            <p:cNvPr id="21" name="Rectangle 14"/>
            <p:cNvSpPr>
              <a:spLocks noChangeArrowheads="1"/>
            </p:cNvSpPr>
            <p:nvPr>
              <p:custDataLst>
                <p:tags r:id="rId4"/>
              </p:custDataLst>
            </p:nvPr>
          </p:nvSpPr>
          <p:spPr bwMode="auto">
            <a:xfrm>
              <a:off x="3860318" y="4864468"/>
              <a:ext cx="6194563" cy="2409825"/>
            </a:xfrm>
            <a:prstGeom prst="rect">
              <a:avLst/>
            </a:prstGeom>
            <a:solidFill>
              <a:srgbClr val="9C5A99"/>
            </a:solidFill>
            <a:ln w="9" cap="flat">
              <a:solidFill>
                <a:schemeClr val="bg2">
                  <a:lumMod val="75000"/>
                </a:schemeClr>
              </a:solidFill>
              <a:prstDash val="solid"/>
              <a:miter lim="800000"/>
            </a:ln>
          </p:spPr>
          <p:txBody>
            <a:bodyPr vert="horz" wrap="square" lIns="91440" tIns="45720" rIns="91440" bIns="45720" numCol="1" anchor="t" anchorCtr="0" compatLnSpc="1"/>
            <a:lstStyle/>
            <a:p>
              <a:endParaRPr lang="zh-CN" altLang="en-US">
                <a:solidFill>
                  <a:schemeClr val="bg1"/>
                </a:solidFill>
              </a:endParaRPr>
            </a:p>
          </p:txBody>
        </p:sp>
        <p:sp>
          <p:nvSpPr>
            <p:cNvPr id="24" name="TextBox 21"/>
            <p:cNvSpPr txBox="1"/>
            <p:nvPr>
              <p:custDataLst>
                <p:tags r:id="rId5"/>
              </p:custDataLst>
            </p:nvPr>
          </p:nvSpPr>
          <p:spPr>
            <a:xfrm>
              <a:off x="4047415" y="5171808"/>
              <a:ext cx="5895561" cy="1889760"/>
            </a:xfrm>
            <a:prstGeom prst="rect">
              <a:avLst/>
            </a:prstGeom>
            <a:noFill/>
          </p:spPr>
          <p:txBody>
            <a:bodyPr wrap="square" rtlCol="0">
              <a:spAutoFit/>
            </a:bodyPr>
            <a:lstStyle>
              <a:defPPr>
                <a:defRPr lang="zh-CN"/>
              </a:defPPr>
              <a:lvl1pPr>
                <a:defRPr>
                  <a:solidFill>
                    <a:schemeClr val="accent1"/>
                  </a:solidFill>
                  <a:latin typeface="+mn-ea"/>
                  <a:ea typeface="+mn-ea"/>
                </a:defRPr>
              </a:lvl1pPr>
            </a:lstStyle>
            <a:p>
              <a:pPr marL="285750" indent="-285750">
                <a:lnSpc>
                  <a:spcPct val="130000"/>
                </a:lnSpc>
                <a:buFont typeface="Arial" panose="020B0604020202020204" pitchFamily="34" charset="0"/>
                <a:buChar char="•"/>
              </a:pPr>
              <a:r>
                <a:rPr lang="zh-CN" dirty="0">
                  <a:solidFill>
                    <a:schemeClr val="bg1"/>
                  </a:solidFill>
                  <a:latin typeface="微软雅黑" panose="020B0503020204020204" pitchFamily="34" charset="-122"/>
                  <a:ea typeface="微软雅黑" panose="020B0503020204020204" pitchFamily="34" charset="-122"/>
                </a:rPr>
                <a:t>本文设计了</a:t>
              </a:r>
              <a:r>
                <a:rPr lang="zh-CN" altLang="en-US" dirty="0">
                  <a:solidFill>
                    <a:schemeClr val="bg1"/>
                  </a:solidFill>
                  <a:latin typeface="微软雅黑" panose="020B0503020204020204" pitchFamily="34" charset="-122"/>
                  <a:ea typeface="微软雅黑" panose="020B0503020204020204" pitchFamily="34" charset="-122"/>
                </a:rPr>
                <a:t>建立仿真机与</a:t>
              </a:r>
              <a:r>
                <a:rPr lang="zh-CN" altLang="en-US" dirty="0">
                  <a:solidFill>
                    <a:schemeClr val="bg1"/>
                  </a:solidFill>
                  <a:latin typeface="微软雅黑" panose="020B0503020204020204" pitchFamily="34" charset="-122"/>
                  <a:ea typeface="微软雅黑" panose="020B0503020204020204" pitchFamily="34" charset="-122"/>
                  <a:sym typeface="+mn-ea"/>
                </a:rPr>
                <a:t>视景系统中</a:t>
              </a:r>
              <a:r>
                <a:rPr lang="zh-CN" altLang="en-US" dirty="0">
                  <a:solidFill>
                    <a:schemeClr val="bg1"/>
                  </a:solidFill>
                  <a:latin typeface="微软雅黑" panose="020B0503020204020204" pitchFamily="34" charset="-122"/>
                  <a:ea typeface="微软雅黑" panose="020B0503020204020204" pitchFamily="34" charset="-122"/>
                </a:rPr>
                <a:t>图像生成器联系的数据交换</a:t>
              </a:r>
              <a:r>
                <a:rPr lang="zh-CN" altLang="en-US" dirty="0">
                  <a:solidFill>
                    <a:schemeClr val="bg1"/>
                  </a:solidFill>
                  <a:latin typeface="微软雅黑" panose="020B0503020204020204" pitchFamily="34" charset="-122"/>
                  <a:ea typeface="微软雅黑" panose="020B0503020204020204" pitchFamily="34" charset="-122"/>
                </a:rPr>
                <a:t>子系统。</a:t>
              </a:r>
              <a:endParaRPr lang="zh-CN" altLang="en-US" dirty="0">
                <a:solidFill>
                  <a:schemeClr val="bg1"/>
                </a:solidFill>
                <a:latin typeface="微软雅黑" panose="020B0503020204020204" pitchFamily="34" charset="-122"/>
                <a:ea typeface="微软雅黑" panose="020B0503020204020204" pitchFamily="34" charset="-122"/>
              </a:endParaRPr>
            </a:p>
            <a:p>
              <a:pPr marL="285750" indent="-285750">
                <a:lnSpc>
                  <a:spcPct val="130000"/>
                </a:lnSpc>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仿真机侧主要实现网络协议栈，负责解析和生成仿真机的</a:t>
              </a:r>
              <a:r>
                <a:rPr lang="zh-CN" altLang="en-US" dirty="0">
                  <a:solidFill>
                    <a:schemeClr val="bg1"/>
                  </a:solidFill>
                  <a:latin typeface="微软雅黑" panose="020B0503020204020204" pitchFamily="34" charset="-122"/>
                  <a:ea typeface="微软雅黑" panose="020B0503020204020204" pitchFamily="34" charset="-122"/>
                </a:rPr>
                <a:t>数据帧。</a:t>
              </a:r>
              <a:endParaRPr lang="zh-CN" altLang="en-US" dirty="0">
                <a:solidFill>
                  <a:schemeClr val="bg1"/>
                </a:solidFill>
                <a:latin typeface="微软雅黑" panose="020B0503020204020204" pitchFamily="34" charset="-122"/>
                <a:ea typeface="微软雅黑" panose="020B0503020204020204" pitchFamily="34" charset="-122"/>
              </a:endParaRPr>
            </a:p>
            <a:p>
              <a:pPr marL="285750" indent="-285750">
                <a:lnSpc>
                  <a:spcPct val="130000"/>
                </a:lnSpc>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数据转换部分实现仿真机厂商指令与自定义指令的</a:t>
              </a:r>
              <a:r>
                <a:rPr lang="zh-CN" altLang="en-US" dirty="0">
                  <a:solidFill>
                    <a:schemeClr val="bg1"/>
                  </a:solidFill>
                  <a:latin typeface="微软雅黑" panose="020B0503020204020204" pitchFamily="34" charset="-122"/>
                  <a:ea typeface="微软雅黑" panose="020B0503020204020204" pitchFamily="34" charset="-122"/>
                </a:rPr>
                <a:t>映射。</a:t>
              </a:r>
              <a:endParaRPr lang="zh-CN" altLang="en-US" dirty="0">
                <a:solidFill>
                  <a:schemeClr val="bg1"/>
                </a:solidFill>
                <a:latin typeface="微软雅黑" panose="020B0503020204020204" pitchFamily="34" charset="-122"/>
                <a:ea typeface="微软雅黑" panose="020B0503020204020204" pitchFamily="34" charset="-122"/>
              </a:endParaRPr>
            </a:p>
            <a:p>
              <a:pPr marL="285750" indent="-285750">
                <a:lnSpc>
                  <a:spcPct val="130000"/>
                </a:lnSpc>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图像生成器侧实现自定义指令的粘合与拆分，使用</a:t>
              </a:r>
              <a:r>
                <a:rPr lang="en-US" altLang="zh-CN" dirty="0">
                  <a:solidFill>
                    <a:schemeClr val="bg1"/>
                  </a:solidFill>
                  <a:latin typeface="微软雅黑" panose="020B0503020204020204" pitchFamily="34" charset="-122"/>
                  <a:ea typeface="微软雅黑" panose="020B0503020204020204" pitchFamily="34" charset="-122"/>
                </a:rPr>
                <a:t>ProtoBuffer</a:t>
              </a:r>
              <a:r>
                <a:rPr lang="zh-CN" altLang="en-US" dirty="0">
                  <a:solidFill>
                    <a:schemeClr val="bg1"/>
                  </a:solidFill>
                  <a:latin typeface="微软雅黑" panose="020B0503020204020204" pitchFamily="34" charset="-122"/>
                  <a:ea typeface="微软雅黑" panose="020B0503020204020204" pitchFamily="34" charset="-122"/>
                </a:rPr>
                <a:t>提升序列化</a:t>
              </a:r>
              <a:r>
                <a:rPr lang="zh-CN" altLang="en-US" dirty="0">
                  <a:solidFill>
                    <a:schemeClr val="bg1"/>
                  </a:solidFill>
                  <a:latin typeface="微软雅黑" panose="020B0503020204020204" pitchFamily="34" charset="-122"/>
                  <a:ea typeface="微软雅黑" panose="020B0503020204020204" pitchFamily="34" charset="-122"/>
                </a:rPr>
                <a:t>效率。</a:t>
              </a:r>
              <a:endParaRPr lang="zh-CN" altLang="en-US" dirty="0">
                <a:solidFill>
                  <a:schemeClr val="bg1"/>
                </a:solidFill>
                <a:latin typeface="微软雅黑" panose="020B0503020204020204" pitchFamily="34" charset="-122"/>
                <a:ea typeface="微软雅黑" panose="020B0503020204020204" pitchFamily="34" charset="-122"/>
              </a:endParaRPr>
            </a:p>
            <a:p>
              <a:pPr marL="285750" indent="-285750">
                <a:lnSpc>
                  <a:spcPct val="130000"/>
                </a:lnSpc>
                <a:buFont typeface="Arial" panose="020B0604020202020204" pitchFamily="34" charset="0"/>
                <a:buChar char="•"/>
              </a:pPr>
              <a:r>
                <a:rPr lang="zh-CN" altLang="en-US" dirty="0">
                  <a:solidFill>
                    <a:schemeClr val="bg1"/>
                  </a:solidFill>
                  <a:latin typeface="微软雅黑" panose="020B0503020204020204" pitchFamily="34" charset="-122"/>
                  <a:ea typeface="微软雅黑" panose="020B0503020204020204" pitchFamily="34" charset="-122"/>
                </a:rPr>
                <a:t>初步测试后引入网络帧缓冲和数据平滑机制，缓解画面撕裂和抖动</a:t>
              </a:r>
              <a:r>
                <a:rPr lang="zh-CN" altLang="en-US" dirty="0">
                  <a:solidFill>
                    <a:schemeClr val="bg1"/>
                  </a:solidFill>
                  <a:latin typeface="微软雅黑" panose="020B0503020204020204" pitchFamily="34" charset="-122"/>
                  <a:ea typeface="微软雅黑" panose="020B0503020204020204" pitchFamily="34" charset="-122"/>
                </a:rPr>
                <a:t>问题。</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5521855" y="4443860"/>
            <a:ext cx="3581400" cy="429895"/>
            <a:chOff x="5166830" y="1159243"/>
            <a:chExt cx="3581400" cy="429895"/>
          </a:xfrm>
        </p:grpSpPr>
        <p:sp>
          <p:nvSpPr>
            <p:cNvPr id="29" name="Rectangle 10"/>
            <p:cNvSpPr>
              <a:spLocks noChangeArrowheads="1"/>
            </p:cNvSpPr>
            <p:nvPr>
              <p:custDataLst>
                <p:tags r:id="rId6"/>
              </p:custDataLst>
            </p:nvPr>
          </p:nvSpPr>
          <p:spPr bwMode="auto">
            <a:xfrm>
              <a:off x="5166830" y="1159243"/>
              <a:ext cx="3581400" cy="422275"/>
            </a:xfrm>
            <a:prstGeom prst="rect">
              <a:avLst/>
            </a:prstGeom>
            <a:solidFill>
              <a:srgbClr val="EBEAE2"/>
            </a:solidFill>
            <a:ln w="19050" cap="flat">
              <a:solidFill>
                <a:srgbClr val="D5B9D2"/>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p>
          </p:txBody>
        </p:sp>
        <p:sp>
          <p:nvSpPr>
            <p:cNvPr id="30" name="TextBox 16"/>
            <p:cNvSpPr txBox="1"/>
            <p:nvPr>
              <p:custDataLst>
                <p:tags r:id="rId7"/>
              </p:custDataLst>
            </p:nvPr>
          </p:nvSpPr>
          <p:spPr>
            <a:xfrm>
              <a:off x="5403507" y="1159243"/>
              <a:ext cx="3344722" cy="429895"/>
            </a:xfrm>
            <a:prstGeom prst="rect">
              <a:avLst/>
            </a:prstGeom>
            <a:noFill/>
            <a:ln>
              <a:solidFill>
                <a:srgbClr val="D5B9D2"/>
              </a:solidFill>
            </a:ln>
          </p:spPr>
          <p:txBody>
            <a:bodyPr wrap="square" rtlCol="0">
              <a:spAutoFit/>
            </a:bodyPr>
            <a:lstStyle/>
            <a:p>
              <a:pPr algn="ctr"/>
              <a:r>
                <a:rPr lang="zh-CN" altLang="en-US" sz="2200" b="1" dirty="0" smtClean="0">
                  <a:solidFill>
                    <a:srgbClr val="756271"/>
                  </a:solidFill>
                  <a:latin typeface="+mj-ea"/>
                  <a:ea typeface="+mj-ea"/>
                </a:rPr>
                <a:t>工作</a:t>
              </a:r>
              <a:r>
                <a:rPr lang="zh-CN" altLang="en-US" sz="2200" b="1" dirty="0" smtClean="0">
                  <a:solidFill>
                    <a:srgbClr val="756271"/>
                  </a:solidFill>
                  <a:latin typeface="+mj-ea"/>
                  <a:ea typeface="+mj-ea"/>
                </a:rPr>
                <a:t>展望</a:t>
              </a:r>
              <a:endParaRPr lang="zh-CN" altLang="en-US" sz="2200" b="1" dirty="0" smtClean="0">
                <a:solidFill>
                  <a:srgbClr val="756271"/>
                </a:solidFill>
                <a:latin typeface="+mj-ea"/>
                <a:ea typeface="+mj-ea"/>
              </a:endParaRPr>
            </a:p>
          </p:txBody>
        </p:sp>
      </p:grpSp>
      <p:grpSp>
        <p:nvGrpSpPr>
          <p:cNvPr id="32" name="组合 31"/>
          <p:cNvGrpSpPr/>
          <p:nvPr/>
        </p:nvGrpSpPr>
        <p:grpSpPr>
          <a:xfrm>
            <a:off x="5517410" y="1303384"/>
            <a:ext cx="3581400" cy="432991"/>
            <a:chOff x="5166830" y="4658093"/>
            <a:chExt cx="3581400" cy="432991"/>
          </a:xfrm>
        </p:grpSpPr>
        <p:sp>
          <p:nvSpPr>
            <p:cNvPr id="33" name="Rectangle 15"/>
            <p:cNvSpPr>
              <a:spLocks noChangeArrowheads="1"/>
            </p:cNvSpPr>
            <p:nvPr>
              <p:custDataLst>
                <p:tags r:id="rId8"/>
              </p:custDataLst>
            </p:nvPr>
          </p:nvSpPr>
          <p:spPr bwMode="auto">
            <a:xfrm>
              <a:off x="5166830" y="4658093"/>
              <a:ext cx="3581400" cy="423863"/>
            </a:xfrm>
            <a:prstGeom prst="rect">
              <a:avLst/>
            </a:prstGeom>
            <a:solidFill>
              <a:srgbClr val="EBEAE2"/>
            </a:solidFill>
            <a:ln w="19050" cap="flat">
              <a:solidFill>
                <a:srgbClr val="9C5A99"/>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p>
          </p:txBody>
        </p:sp>
        <p:sp>
          <p:nvSpPr>
            <p:cNvPr id="34" name="TextBox 20"/>
            <p:cNvSpPr txBox="1"/>
            <p:nvPr>
              <p:custDataLst>
                <p:tags r:id="rId9"/>
              </p:custDataLst>
            </p:nvPr>
          </p:nvSpPr>
          <p:spPr>
            <a:xfrm>
              <a:off x="5403507" y="4661189"/>
              <a:ext cx="3344722" cy="429895"/>
            </a:xfrm>
            <a:prstGeom prst="rect">
              <a:avLst/>
            </a:prstGeom>
            <a:noFill/>
            <a:ln>
              <a:solidFill>
                <a:srgbClr val="9C5A99"/>
              </a:solidFill>
            </a:ln>
          </p:spPr>
          <p:txBody>
            <a:bodyPr wrap="square" rtlCol="0">
              <a:spAutoFit/>
            </a:bodyPr>
            <a:lstStyle/>
            <a:p>
              <a:pPr algn="ctr"/>
              <a:r>
                <a:rPr lang="zh-CN" altLang="en-US" sz="2200" b="1" dirty="0" smtClean="0">
                  <a:solidFill>
                    <a:srgbClr val="756271"/>
                  </a:solidFill>
                  <a:latin typeface="+mj-ea"/>
                  <a:sym typeface="+mn-ea"/>
                </a:rPr>
                <a:t>工作总结</a:t>
              </a:r>
              <a:endParaRPr lang="zh-CN" altLang="en-US" sz="2200" b="1" dirty="0" smtClean="0">
                <a:solidFill>
                  <a:srgbClr val="756271"/>
                </a:solidFill>
                <a:latin typeface="+mj-ea"/>
              </a:endParaRPr>
            </a:p>
          </p:txBody>
        </p:sp>
      </p:grpSp>
      <p:pic>
        <p:nvPicPr>
          <p:cNvPr id="38" name="Picture 4" descr="https://ss1.bdstatic.com/70cFuXSh_Q1YnxGkpoWK1HF6hhy/it/u=895424434,4021804793&amp;fm=27&amp;gp=0.jpg"/>
          <p:cNvPicPr>
            <a:picLocks noChangeAspect="1" noChangeArrowheads="1"/>
          </p:cNvPicPr>
          <p:nvPr>
            <p:custDataLst>
              <p:tags r:id="rId10"/>
            </p:custDataLst>
          </p:nvPr>
        </p:nvPicPr>
        <p:blipFill rotWithShape="1">
          <a:blip r:embed="rId11">
            <a:extLst>
              <a:ext uri="{BEBA8EAE-BF5A-486C-A8C5-ECC9F3942E4B}">
                <a14:imgProps xmlns:a14="http://schemas.microsoft.com/office/drawing/2010/main">
                  <a14:imgLayer r:embed="rId12">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1" name="文本框 30"/>
          <p:cNvSpPr txBox="1"/>
          <p:nvPr>
            <p:custDataLst>
              <p:tags r:id="rId13"/>
            </p:custDataLst>
          </p:nvPr>
        </p:nvSpPr>
        <p:spPr>
          <a:xfrm>
            <a:off x="2583815" y="361315"/>
            <a:ext cx="2284095"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总结与</a:t>
            </a:r>
            <a:r>
              <a:rPr lang="zh-CN" altLang="en-US" sz="2800" b="1" dirty="0">
                <a:solidFill>
                  <a:srgbClr val="6A0060"/>
                </a:solidFill>
                <a:latin typeface="微软雅黑" panose="020B0503020204020204" pitchFamily="34" charset="-122"/>
                <a:ea typeface="微软雅黑" panose="020B0503020204020204" pitchFamily="34" charset="-122"/>
              </a:rPr>
              <a:t>展望</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b="1">
                <a:solidFill>
                  <a:srgbClr val="6A0060"/>
                </a:solidFill>
                <a:latin typeface="微软雅黑" panose="020B0503020204020204" pitchFamily="34" charset="-122"/>
                <a:ea typeface="微软雅黑" panose="020B0503020204020204" pitchFamily="34" charset="-122"/>
              </a:rPr>
              <a:t>总结与展望</a:t>
            </a:r>
            <a:endParaRPr lang="zh-CN" altLang="en-US" sz="2000" b="1">
              <a:solidFill>
                <a:srgbClr val="6A0060"/>
              </a:solidFill>
              <a:latin typeface="微软雅黑" panose="020B0503020204020204" pitchFamily="34" charset="-122"/>
              <a:ea typeface="微软雅黑" panose="020B0503020204020204" pitchFamily="34" charset="-122"/>
            </a:endParaRPr>
          </a:p>
        </p:txBody>
      </p:sp>
    </p:spTree>
    <p:custDataLst>
      <p:tags r:id="rId14"/>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6200000">
            <a:off x="-2562677" y="2472271"/>
            <a:ext cx="7126517" cy="2001162"/>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600471" y="2057079"/>
            <a:ext cx="800219" cy="2308324"/>
          </a:xfrm>
          <a:prstGeom prst="rect">
            <a:avLst/>
          </a:prstGeom>
          <a:noFill/>
        </p:spPr>
        <p:txBody>
          <a:bodyPr wrap="none" rtlCol="0">
            <a:spAutoFit/>
          </a:bodyPr>
          <a:lstStyle/>
          <a:p>
            <a:r>
              <a:rPr lang="zh-CN" altLang="en-US" sz="4800">
                <a:solidFill>
                  <a:schemeClr val="bg1">
                    <a:lumMod val="95000"/>
                  </a:schemeClr>
                </a:solidFill>
                <a:latin typeface="微软雅黑" panose="020B0503020204020204" pitchFamily="34" charset="-122"/>
                <a:ea typeface="微软雅黑" panose="020B0503020204020204" pitchFamily="34" charset="-122"/>
              </a:rPr>
              <a:t>目</a:t>
            </a:r>
            <a:endParaRPr lang="en-US" altLang="zh-CN" sz="4800" dirty="0">
              <a:solidFill>
                <a:schemeClr val="bg1">
                  <a:lumMod val="95000"/>
                </a:schemeClr>
              </a:solidFill>
              <a:latin typeface="微软雅黑" panose="020B0503020204020204" pitchFamily="34" charset="-122"/>
              <a:ea typeface="微软雅黑" panose="020B0503020204020204" pitchFamily="34" charset="-122"/>
            </a:endParaRPr>
          </a:p>
          <a:p>
            <a:endParaRPr lang="en-US" altLang="zh-CN" sz="4800" dirty="0">
              <a:solidFill>
                <a:schemeClr val="bg1">
                  <a:lumMod val="95000"/>
                </a:schemeClr>
              </a:solidFill>
              <a:latin typeface="微软雅黑" panose="020B0503020204020204" pitchFamily="34" charset="-122"/>
              <a:ea typeface="微软雅黑" panose="020B0503020204020204" pitchFamily="34" charset="-122"/>
            </a:endParaRPr>
          </a:p>
          <a:p>
            <a:r>
              <a:rPr lang="zh-CN" altLang="en-US" sz="4800">
                <a:solidFill>
                  <a:schemeClr val="bg1">
                    <a:lumMod val="95000"/>
                  </a:schemeClr>
                </a:solidFill>
                <a:latin typeface="微软雅黑" panose="020B0503020204020204" pitchFamily="34" charset="-122"/>
                <a:ea typeface="微软雅黑" panose="020B0503020204020204" pitchFamily="34" charset="-122"/>
              </a:rPr>
              <a:t>录</a:t>
            </a:r>
            <a:endParaRPr lang="zh-CN" altLang="en-US" sz="4800">
              <a:solidFill>
                <a:schemeClr val="bg1">
                  <a:lumMod val="95000"/>
                </a:schemeClr>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rot="0">
            <a:off x="2717802" y="1934156"/>
            <a:ext cx="4401820" cy="781050"/>
            <a:chOff x="-152365" y="3261371"/>
            <a:chExt cx="3240360" cy="639812"/>
          </a:xfrm>
        </p:grpSpPr>
        <p:sp>
          <p:nvSpPr>
            <p:cNvPr id="26" name="矩形 25"/>
            <p:cNvSpPr/>
            <p:nvPr>
              <p:custDataLst>
                <p:tags r:id="rId1"/>
              </p:custDataLst>
            </p:nvPr>
          </p:nvSpPr>
          <p:spPr>
            <a:xfrm>
              <a:off x="-152365" y="3271846"/>
              <a:ext cx="612328" cy="612328"/>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7" name="文本框 26"/>
            <p:cNvSpPr txBox="1"/>
            <p:nvPr>
              <p:custDataLst>
                <p:tags r:id="rId2"/>
              </p:custDataLst>
            </p:nvPr>
          </p:nvSpPr>
          <p:spPr>
            <a:xfrm>
              <a:off x="-100983" y="3354755"/>
              <a:ext cx="632955" cy="523220"/>
            </a:xfrm>
            <a:prstGeom prst="rect">
              <a:avLst/>
            </a:prstGeom>
            <a:noFill/>
          </p:spPr>
          <p:txBody>
            <a:bodyPr wrap="square" rtlCol="0">
              <a:spAutoFit/>
            </a:bodyPr>
            <a:lstStyle/>
            <a:p>
              <a:r>
                <a:rPr lang="en-US" altLang="zh-CN" sz="28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2800">
                <a:solidFill>
                  <a:schemeClr val="bg1">
                    <a:lumMod val="95000"/>
                  </a:schemeClr>
                </a:solidFill>
                <a:latin typeface="微软雅黑" panose="020B0503020204020204" pitchFamily="34" charset="-122"/>
                <a:ea typeface="微软雅黑" panose="020B0503020204020204" pitchFamily="34" charset="-122"/>
              </a:endParaRPr>
            </a:p>
          </p:txBody>
        </p:sp>
        <p:sp>
          <p:nvSpPr>
            <p:cNvPr id="28" name="矩形 27"/>
            <p:cNvSpPr/>
            <p:nvPr>
              <p:custDataLst>
                <p:tags r:id="rId3"/>
              </p:custDataLst>
            </p:nvPr>
          </p:nvSpPr>
          <p:spPr>
            <a:xfrm>
              <a:off x="459963" y="3261371"/>
              <a:ext cx="2628032" cy="639812"/>
            </a:xfrm>
            <a:prstGeom prst="rect">
              <a:avLst/>
            </a:prstGeom>
            <a:solidFill>
              <a:srgbClr val="EFE6F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9" name="文本框 28"/>
            <p:cNvSpPr txBox="1"/>
            <p:nvPr>
              <p:custDataLst>
                <p:tags r:id="rId4"/>
              </p:custDataLst>
            </p:nvPr>
          </p:nvSpPr>
          <p:spPr>
            <a:xfrm>
              <a:off x="719244" y="3367529"/>
              <a:ext cx="2340192" cy="428612"/>
            </a:xfrm>
            <a:prstGeom prst="rect">
              <a:avLst/>
            </a:prstGeom>
            <a:noFill/>
          </p:spPr>
          <p:txBody>
            <a:bodyPr wrap="square" rtlCol="0">
              <a:spAutoFit/>
            </a:bodyPr>
            <a:lstStyle/>
            <a:p>
              <a:r>
                <a:rPr lang="zh-CN" altLang="en-US" sz="2800" dirty="0">
                  <a:solidFill>
                    <a:srgbClr val="6A0060"/>
                  </a:solidFill>
                  <a:latin typeface="微软雅黑" panose="020B0503020204020204" pitchFamily="34" charset="-122"/>
                  <a:ea typeface="微软雅黑" panose="020B0503020204020204" pitchFamily="34" charset="-122"/>
                </a:rPr>
                <a:t>选题背景</a:t>
              </a:r>
              <a:endParaRPr lang="zh-CN" altLang="en-US" sz="2800" dirty="0">
                <a:solidFill>
                  <a:srgbClr val="6A0060"/>
                </a:solidFill>
                <a:latin typeface="微软雅黑" panose="020B0503020204020204" pitchFamily="34" charset="-122"/>
                <a:ea typeface="微软雅黑" panose="020B0503020204020204" pitchFamily="34" charset="-122"/>
              </a:endParaRPr>
            </a:p>
          </p:txBody>
        </p:sp>
      </p:grpSp>
      <p:grpSp>
        <p:nvGrpSpPr>
          <p:cNvPr id="6" name="组合 5"/>
          <p:cNvGrpSpPr/>
          <p:nvPr/>
        </p:nvGrpSpPr>
        <p:grpSpPr>
          <a:xfrm rot="0">
            <a:off x="7559740" y="1934054"/>
            <a:ext cx="4401820" cy="781050"/>
            <a:chOff x="3411984" y="2372384"/>
            <a:chExt cx="3240360" cy="639812"/>
          </a:xfrm>
        </p:grpSpPr>
        <p:sp>
          <p:nvSpPr>
            <p:cNvPr id="24" name="矩形 23"/>
            <p:cNvSpPr/>
            <p:nvPr>
              <p:custDataLst>
                <p:tags r:id="rId5"/>
              </p:custDataLst>
            </p:nvPr>
          </p:nvSpPr>
          <p:spPr>
            <a:xfrm>
              <a:off x="3988048" y="2372384"/>
              <a:ext cx="2664296" cy="639812"/>
            </a:xfrm>
            <a:prstGeom prst="rect">
              <a:avLst/>
            </a:prstGeom>
            <a:solidFill>
              <a:srgbClr val="EFE6F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 name="文本框 24"/>
            <p:cNvSpPr txBox="1"/>
            <p:nvPr>
              <p:custDataLst>
                <p:tags r:id="rId6"/>
              </p:custDataLst>
            </p:nvPr>
          </p:nvSpPr>
          <p:spPr>
            <a:xfrm>
              <a:off x="4283593" y="2480169"/>
              <a:ext cx="2340192" cy="427582"/>
            </a:xfrm>
            <a:prstGeom prst="rect">
              <a:avLst/>
            </a:prstGeom>
            <a:noFill/>
          </p:spPr>
          <p:txBody>
            <a:bodyPr wrap="square" rtlCol="0">
              <a:spAutoFit/>
            </a:bodyPr>
            <a:lstStyle/>
            <a:p>
              <a:r>
                <a:rPr lang="zh-CN" altLang="en-US" sz="2800">
                  <a:solidFill>
                    <a:srgbClr val="6A0060"/>
                  </a:solidFill>
                  <a:latin typeface="微软雅黑" panose="020B0503020204020204" pitchFamily="34" charset="-122"/>
                  <a:ea typeface="微软雅黑" panose="020B0503020204020204" pitchFamily="34" charset="-122"/>
                </a:rPr>
                <a:t>相关</a:t>
              </a:r>
              <a:r>
                <a:rPr lang="zh-CN" altLang="en-US" sz="2800">
                  <a:solidFill>
                    <a:srgbClr val="6A0060"/>
                  </a:solidFill>
                  <a:latin typeface="微软雅黑" panose="020B0503020204020204" pitchFamily="34" charset="-122"/>
                  <a:ea typeface="微软雅黑" panose="020B0503020204020204" pitchFamily="34" charset="-122"/>
                </a:rPr>
                <a:t>技术</a:t>
              </a:r>
              <a:endParaRPr lang="zh-CN" altLang="en-US" sz="2800">
                <a:solidFill>
                  <a:srgbClr val="6A0060"/>
                </a:solidFill>
                <a:latin typeface="微软雅黑" panose="020B0503020204020204" pitchFamily="34" charset="-122"/>
                <a:ea typeface="微软雅黑" panose="020B0503020204020204" pitchFamily="34" charset="-122"/>
              </a:endParaRPr>
            </a:p>
          </p:txBody>
        </p:sp>
        <p:sp>
          <p:nvSpPr>
            <p:cNvPr id="22" name="矩形 21"/>
            <p:cNvSpPr/>
            <p:nvPr>
              <p:custDataLst>
                <p:tags r:id="rId7"/>
              </p:custDataLst>
            </p:nvPr>
          </p:nvSpPr>
          <p:spPr>
            <a:xfrm>
              <a:off x="3411984" y="2372384"/>
              <a:ext cx="612328" cy="612328"/>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文本框 22"/>
            <p:cNvSpPr txBox="1"/>
            <p:nvPr>
              <p:custDataLst>
                <p:tags r:id="rId8"/>
              </p:custDataLst>
            </p:nvPr>
          </p:nvSpPr>
          <p:spPr>
            <a:xfrm>
              <a:off x="3463365" y="2456179"/>
              <a:ext cx="632955" cy="523220"/>
            </a:xfrm>
            <a:prstGeom prst="rect">
              <a:avLst/>
            </a:prstGeom>
            <a:noFill/>
          </p:spPr>
          <p:txBody>
            <a:bodyPr wrap="square" rtlCol="0">
              <a:spAutoFit/>
            </a:bodyPr>
            <a:lstStyle/>
            <a:p>
              <a:r>
                <a:rPr lang="en-US" altLang="zh-CN" sz="28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28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rot="0">
            <a:off x="2717803" y="3032428"/>
            <a:ext cx="4918075" cy="781050"/>
            <a:chOff x="-152302" y="2370159"/>
            <a:chExt cx="3620245" cy="639812"/>
          </a:xfrm>
        </p:grpSpPr>
        <p:sp>
          <p:nvSpPr>
            <p:cNvPr id="20" name="矩形 19"/>
            <p:cNvSpPr/>
            <p:nvPr>
              <p:custDataLst>
                <p:tags r:id="rId9"/>
              </p:custDataLst>
            </p:nvPr>
          </p:nvSpPr>
          <p:spPr>
            <a:xfrm>
              <a:off x="423762" y="2370159"/>
              <a:ext cx="2664296" cy="639812"/>
            </a:xfrm>
            <a:prstGeom prst="rect">
              <a:avLst/>
            </a:prstGeom>
            <a:solidFill>
              <a:srgbClr val="EFE6F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 name="文本框 20"/>
            <p:cNvSpPr txBox="1"/>
            <p:nvPr>
              <p:custDataLst>
                <p:tags r:id="rId10"/>
              </p:custDataLst>
            </p:nvPr>
          </p:nvSpPr>
          <p:spPr>
            <a:xfrm>
              <a:off x="719307" y="2465243"/>
              <a:ext cx="2748636" cy="427588"/>
            </a:xfrm>
            <a:prstGeom prst="rect">
              <a:avLst/>
            </a:prstGeom>
            <a:noFill/>
          </p:spPr>
          <p:txBody>
            <a:bodyPr wrap="square" rtlCol="0">
              <a:spAutoFit/>
            </a:bodyPr>
            <a:lstStyle/>
            <a:p>
              <a:r>
                <a:rPr lang="zh-CN" altLang="en-US" sz="2800">
                  <a:solidFill>
                    <a:srgbClr val="6A0060"/>
                  </a:solidFill>
                  <a:latin typeface="微软雅黑" panose="020B0503020204020204" pitchFamily="34" charset="-122"/>
                  <a:ea typeface="微软雅黑" panose="020B0503020204020204" pitchFamily="34" charset="-122"/>
                </a:rPr>
                <a:t>需求分析与设计</a:t>
              </a:r>
              <a:endParaRPr lang="zh-CN" altLang="en-US" sz="2800">
                <a:solidFill>
                  <a:srgbClr val="6A0060"/>
                </a:solidFill>
                <a:latin typeface="微软雅黑" panose="020B0503020204020204" pitchFamily="34" charset="-122"/>
                <a:ea typeface="微软雅黑" panose="020B0503020204020204" pitchFamily="34" charset="-122"/>
              </a:endParaRPr>
            </a:p>
          </p:txBody>
        </p:sp>
        <p:sp>
          <p:nvSpPr>
            <p:cNvPr id="18" name="矩形 17"/>
            <p:cNvSpPr/>
            <p:nvPr>
              <p:custDataLst>
                <p:tags r:id="rId11"/>
              </p:custDataLst>
            </p:nvPr>
          </p:nvSpPr>
          <p:spPr>
            <a:xfrm>
              <a:off x="-152302" y="2370159"/>
              <a:ext cx="612328" cy="612328"/>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文本框 18"/>
            <p:cNvSpPr txBox="1"/>
            <p:nvPr>
              <p:custDataLst>
                <p:tags r:id="rId12"/>
              </p:custDataLst>
            </p:nvPr>
          </p:nvSpPr>
          <p:spPr>
            <a:xfrm>
              <a:off x="-100922" y="2440554"/>
              <a:ext cx="632955" cy="523220"/>
            </a:xfrm>
            <a:prstGeom prst="rect">
              <a:avLst/>
            </a:prstGeom>
            <a:noFill/>
          </p:spPr>
          <p:txBody>
            <a:bodyPr wrap="square" rtlCol="0">
              <a:spAutoFit/>
            </a:bodyPr>
            <a:lstStyle/>
            <a:p>
              <a:r>
                <a:rPr lang="en-US" altLang="zh-CN" sz="28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28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7559675" y="3032125"/>
            <a:ext cx="4401820" cy="781050"/>
            <a:chOff x="11905" y="4775"/>
            <a:chExt cx="6932" cy="1230"/>
          </a:xfrm>
        </p:grpSpPr>
        <p:sp>
          <p:nvSpPr>
            <p:cNvPr id="16" name="矩形 15"/>
            <p:cNvSpPr/>
            <p:nvPr>
              <p:custDataLst>
                <p:tags r:id="rId13"/>
              </p:custDataLst>
            </p:nvPr>
          </p:nvSpPr>
          <p:spPr>
            <a:xfrm>
              <a:off x="13137" y="4775"/>
              <a:ext cx="5700" cy="1230"/>
            </a:xfrm>
            <a:prstGeom prst="rect">
              <a:avLst/>
            </a:prstGeom>
            <a:solidFill>
              <a:srgbClr val="EFE6F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文本框 16"/>
            <p:cNvSpPr txBox="1"/>
            <p:nvPr>
              <p:custDataLst>
                <p:tags r:id="rId14"/>
              </p:custDataLst>
            </p:nvPr>
          </p:nvSpPr>
          <p:spPr>
            <a:xfrm>
              <a:off x="13770" y="4975"/>
              <a:ext cx="5006" cy="444"/>
            </a:xfrm>
            <a:prstGeom prst="rect">
              <a:avLst/>
            </a:prstGeom>
            <a:noFill/>
          </p:spPr>
          <p:txBody>
            <a:bodyPr wrap="square" rtlCol="0">
              <a:spAutoFit/>
            </a:bodyPr>
            <a:lstStyle/>
            <a:p>
              <a:r>
                <a:rPr lang="zh-CN" altLang="en-US" sz="2800">
                  <a:solidFill>
                    <a:srgbClr val="6A0060"/>
                  </a:solidFill>
                  <a:latin typeface="微软雅黑" panose="020B0503020204020204" pitchFamily="34" charset="-122"/>
                  <a:ea typeface="微软雅黑" panose="020B0503020204020204" pitchFamily="34" charset="-122"/>
                </a:rPr>
                <a:t>系统实现</a:t>
              </a:r>
              <a:endParaRPr lang="zh-CN" altLang="en-US" sz="2800">
                <a:solidFill>
                  <a:srgbClr val="6A0060"/>
                </a:solidFill>
                <a:latin typeface="微软雅黑" panose="020B0503020204020204" pitchFamily="34" charset="-122"/>
                <a:ea typeface="微软雅黑" panose="020B0503020204020204" pitchFamily="34" charset="-122"/>
              </a:endParaRPr>
            </a:p>
          </p:txBody>
        </p:sp>
        <p:sp>
          <p:nvSpPr>
            <p:cNvPr id="14" name="矩形 13"/>
            <p:cNvSpPr/>
            <p:nvPr>
              <p:custDataLst>
                <p:tags r:id="rId15"/>
              </p:custDataLst>
            </p:nvPr>
          </p:nvSpPr>
          <p:spPr>
            <a:xfrm>
              <a:off x="11905" y="4775"/>
              <a:ext cx="1310" cy="117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5" name="文本框 14"/>
            <p:cNvSpPr txBox="1"/>
            <p:nvPr>
              <p:custDataLst>
                <p:tags r:id="rId16"/>
              </p:custDataLst>
            </p:nvPr>
          </p:nvSpPr>
          <p:spPr>
            <a:xfrm>
              <a:off x="12015" y="4957"/>
              <a:ext cx="1354" cy="1006"/>
            </a:xfrm>
            <a:prstGeom prst="rect">
              <a:avLst/>
            </a:prstGeom>
            <a:noFill/>
          </p:spPr>
          <p:txBody>
            <a:bodyPr wrap="square" rtlCol="0">
              <a:spAutoFit/>
            </a:bodyPr>
            <a:lstStyle/>
            <a:p>
              <a:r>
                <a:rPr lang="en-US" altLang="zh-CN" sz="28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2800" dirty="0">
                <a:solidFill>
                  <a:schemeClr val="bg1">
                    <a:lumMod val="95000"/>
                  </a:schemeClr>
                </a:solidFill>
                <a:latin typeface="微软雅黑" panose="020B0503020204020204" pitchFamily="34" charset="-122"/>
                <a:ea typeface="微软雅黑" panose="020B0503020204020204" pitchFamily="34" charset="-122"/>
              </a:endParaRPr>
            </a:p>
          </p:txBody>
        </p:sp>
      </p:grpSp>
      <p:sp>
        <p:nvSpPr>
          <p:cNvPr id="34" name="矩形 33"/>
          <p:cNvSpPr/>
          <p:nvPr>
            <p:custDataLst>
              <p:tags r:id="rId17"/>
            </p:custDataLst>
          </p:nvPr>
        </p:nvSpPr>
        <p:spPr>
          <a:xfrm>
            <a:off x="3500122" y="4130093"/>
            <a:ext cx="3619500" cy="781050"/>
          </a:xfrm>
          <a:prstGeom prst="rect">
            <a:avLst/>
          </a:prstGeom>
          <a:solidFill>
            <a:srgbClr val="EFE6F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5" name="文本框 34"/>
          <p:cNvSpPr txBox="1"/>
          <p:nvPr>
            <p:custDataLst>
              <p:tags r:id="rId18"/>
            </p:custDataLst>
          </p:nvPr>
        </p:nvSpPr>
        <p:spPr>
          <a:xfrm>
            <a:off x="3879852" y="4259633"/>
            <a:ext cx="3178810" cy="521970"/>
          </a:xfrm>
          <a:prstGeom prst="rect">
            <a:avLst/>
          </a:prstGeom>
          <a:noFill/>
        </p:spPr>
        <p:txBody>
          <a:bodyPr wrap="square" rtlCol="0">
            <a:spAutoFit/>
          </a:bodyPr>
          <a:lstStyle/>
          <a:p>
            <a:r>
              <a:rPr lang="zh-CN" altLang="en-US" sz="2800">
                <a:solidFill>
                  <a:srgbClr val="6A0060"/>
                </a:solidFill>
                <a:latin typeface="微软雅黑" panose="020B0503020204020204" pitchFamily="34" charset="-122"/>
                <a:ea typeface="微软雅黑" panose="020B0503020204020204" pitchFamily="34" charset="-122"/>
              </a:rPr>
              <a:t>测试与</a:t>
            </a:r>
            <a:r>
              <a:rPr lang="zh-CN" altLang="en-US" sz="2800">
                <a:solidFill>
                  <a:srgbClr val="6A0060"/>
                </a:solidFill>
                <a:latin typeface="微软雅黑" panose="020B0503020204020204" pitchFamily="34" charset="-122"/>
                <a:ea typeface="微软雅黑" panose="020B0503020204020204" pitchFamily="34" charset="-122"/>
              </a:rPr>
              <a:t>优化</a:t>
            </a:r>
            <a:endParaRPr lang="zh-CN" altLang="en-US" sz="2800">
              <a:solidFill>
                <a:srgbClr val="6A0060"/>
              </a:solidFill>
              <a:latin typeface="微软雅黑" panose="020B0503020204020204" pitchFamily="34" charset="-122"/>
              <a:ea typeface="微软雅黑" panose="020B0503020204020204" pitchFamily="34" charset="-122"/>
            </a:endParaRPr>
          </a:p>
        </p:txBody>
      </p:sp>
      <p:sp>
        <p:nvSpPr>
          <p:cNvPr id="32" name="矩形 31"/>
          <p:cNvSpPr/>
          <p:nvPr>
            <p:custDataLst>
              <p:tags r:id="rId19"/>
            </p:custDataLst>
          </p:nvPr>
        </p:nvSpPr>
        <p:spPr>
          <a:xfrm>
            <a:off x="2717802" y="4130093"/>
            <a:ext cx="831850" cy="747395"/>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3" name="文本框 32"/>
          <p:cNvSpPr txBox="1"/>
          <p:nvPr>
            <p:custDataLst>
              <p:tags r:id="rId20"/>
            </p:custDataLst>
          </p:nvPr>
        </p:nvSpPr>
        <p:spPr>
          <a:xfrm>
            <a:off x="2787652" y="4245028"/>
            <a:ext cx="859790" cy="638810"/>
          </a:xfrm>
          <a:prstGeom prst="rect">
            <a:avLst/>
          </a:prstGeom>
          <a:noFill/>
        </p:spPr>
        <p:txBody>
          <a:bodyPr wrap="square" rtlCol="0">
            <a:spAutoFit/>
          </a:bodyPr>
          <a:lstStyle/>
          <a:p>
            <a:r>
              <a:rPr lang="en-US" altLang="zh-CN" sz="2800" dirty="0">
                <a:solidFill>
                  <a:schemeClr val="bg1">
                    <a:lumMod val="95000"/>
                  </a:schemeClr>
                </a:solidFill>
                <a:latin typeface="微软雅黑" panose="020B0503020204020204" pitchFamily="34" charset="-122"/>
                <a:ea typeface="微软雅黑" panose="020B0503020204020204" pitchFamily="34" charset="-122"/>
              </a:rPr>
              <a:t>05</a:t>
            </a:r>
            <a:endParaRPr lang="zh-CN" altLang="en-US" sz="2800" dirty="0">
              <a:solidFill>
                <a:schemeClr val="bg1">
                  <a:lumMod val="95000"/>
                </a:schemeClr>
              </a:solidFill>
              <a:latin typeface="微软雅黑" panose="020B0503020204020204" pitchFamily="34" charset="-122"/>
              <a:ea typeface="微软雅黑" panose="020B0503020204020204" pitchFamily="34" charset="-122"/>
            </a:endParaRPr>
          </a:p>
        </p:txBody>
      </p:sp>
      <p:grpSp>
        <p:nvGrpSpPr>
          <p:cNvPr id="30" name="组合 29"/>
          <p:cNvGrpSpPr/>
          <p:nvPr/>
        </p:nvGrpSpPr>
        <p:grpSpPr>
          <a:xfrm>
            <a:off x="7559675" y="4130040"/>
            <a:ext cx="4401820" cy="781050"/>
            <a:chOff x="11905" y="6504"/>
            <a:chExt cx="6932" cy="1230"/>
          </a:xfrm>
        </p:grpSpPr>
        <p:sp>
          <p:nvSpPr>
            <p:cNvPr id="10" name="矩形 9"/>
            <p:cNvSpPr/>
            <p:nvPr>
              <p:custDataLst>
                <p:tags r:id="rId21"/>
              </p:custDataLst>
            </p:nvPr>
          </p:nvSpPr>
          <p:spPr>
            <a:xfrm>
              <a:off x="13137" y="6504"/>
              <a:ext cx="5700" cy="1230"/>
            </a:xfrm>
            <a:prstGeom prst="rect">
              <a:avLst/>
            </a:prstGeom>
            <a:solidFill>
              <a:srgbClr val="EFE6F4">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1" name="文本框 10"/>
            <p:cNvSpPr txBox="1"/>
            <p:nvPr>
              <p:custDataLst>
                <p:tags r:id="rId22"/>
              </p:custDataLst>
            </p:nvPr>
          </p:nvSpPr>
          <p:spPr>
            <a:xfrm>
              <a:off x="13770" y="6704"/>
              <a:ext cx="5006" cy="822"/>
            </a:xfrm>
            <a:prstGeom prst="rect">
              <a:avLst/>
            </a:prstGeom>
            <a:noFill/>
          </p:spPr>
          <p:txBody>
            <a:bodyPr wrap="square" rtlCol="0">
              <a:spAutoFit/>
            </a:bodyPr>
            <a:p>
              <a:r>
                <a:rPr lang="zh-CN" altLang="en-US" sz="2800">
                  <a:solidFill>
                    <a:srgbClr val="6A0060"/>
                  </a:solidFill>
                  <a:latin typeface="微软雅黑" panose="020B0503020204020204" pitchFamily="34" charset="-122"/>
                  <a:ea typeface="微软雅黑" panose="020B0503020204020204" pitchFamily="34" charset="-122"/>
                </a:rPr>
                <a:t>总结与</a:t>
              </a:r>
              <a:r>
                <a:rPr lang="zh-CN" altLang="en-US" sz="2800">
                  <a:solidFill>
                    <a:srgbClr val="6A0060"/>
                  </a:solidFill>
                  <a:latin typeface="微软雅黑" panose="020B0503020204020204" pitchFamily="34" charset="-122"/>
                  <a:ea typeface="微软雅黑" panose="020B0503020204020204" pitchFamily="34" charset="-122"/>
                </a:rPr>
                <a:t>展望</a:t>
              </a:r>
              <a:endParaRPr lang="zh-CN" altLang="en-US" sz="2800">
                <a:solidFill>
                  <a:srgbClr val="6A0060"/>
                </a:solidFill>
                <a:latin typeface="微软雅黑" panose="020B0503020204020204" pitchFamily="34" charset="-122"/>
                <a:ea typeface="微软雅黑" panose="020B0503020204020204" pitchFamily="34" charset="-122"/>
              </a:endParaRPr>
            </a:p>
          </p:txBody>
        </p:sp>
        <p:sp>
          <p:nvSpPr>
            <p:cNvPr id="12" name="矩形 11"/>
            <p:cNvSpPr/>
            <p:nvPr>
              <p:custDataLst>
                <p:tags r:id="rId23"/>
              </p:custDataLst>
            </p:nvPr>
          </p:nvSpPr>
          <p:spPr>
            <a:xfrm>
              <a:off x="11905" y="6504"/>
              <a:ext cx="1310" cy="117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3" name="文本框 12"/>
            <p:cNvSpPr txBox="1"/>
            <p:nvPr>
              <p:custDataLst>
                <p:tags r:id="rId24"/>
              </p:custDataLst>
            </p:nvPr>
          </p:nvSpPr>
          <p:spPr>
            <a:xfrm>
              <a:off x="12015" y="6686"/>
              <a:ext cx="1354" cy="1006"/>
            </a:xfrm>
            <a:prstGeom prst="rect">
              <a:avLst/>
            </a:prstGeom>
            <a:noFill/>
          </p:spPr>
          <p:txBody>
            <a:bodyPr wrap="square" rtlCol="0">
              <a:spAutoFit/>
            </a:bodyPr>
            <a:p>
              <a:r>
                <a:rPr lang="en-US" altLang="zh-CN" sz="2800" dirty="0">
                  <a:solidFill>
                    <a:schemeClr val="bg1">
                      <a:lumMod val="95000"/>
                    </a:schemeClr>
                  </a:solidFill>
                  <a:latin typeface="微软雅黑" panose="020B0503020204020204" pitchFamily="34" charset="-122"/>
                  <a:ea typeface="微软雅黑" panose="020B0503020204020204" pitchFamily="34" charset="-122"/>
                </a:rPr>
                <a:t>06</a:t>
              </a:r>
              <a:endParaRPr lang="en-US" altLang="zh-CN" sz="2800" dirty="0">
                <a:solidFill>
                  <a:schemeClr val="bg1">
                    <a:lumMod val="95000"/>
                  </a:schemeClr>
                </a:solidFill>
                <a:latin typeface="微软雅黑" panose="020B0503020204020204" pitchFamily="34" charset="-122"/>
                <a:ea typeface="微软雅黑" panose="020B0503020204020204" pitchFamily="34" charset="-122"/>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1168035"/>
            <a:ext cx="12192000" cy="2254290"/>
          </a:xfrm>
          <a:prstGeom prst="rect">
            <a:avLst/>
          </a:prstGeom>
          <a:solidFill>
            <a:srgbClr val="6A0160"/>
          </a:solidFill>
          <a:ln>
            <a:solidFill>
              <a:srgbClr val="6A0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5000"/>
              </a:lnSpc>
            </a:pPr>
            <a:r>
              <a:rPr lang="zh-CN" altLang="en-US" sz="5400">
                <a:latin typeface="华文中宋" panose="02010600040101010101" charset="-122"/>
                <a:ea typeface="华文中宋" panose="02010600040101010101" charset="-122"/>
                <a:cs typeface="华文中宋" panose="02010600040101010101" charset="-122"/>
              </a:rPr>
              <a:t>         </a:t>
            </a:r>
            <a:r>
              <a:rPr lang="zh-CN" altLang="en-US" sz="5400">
                <a:solidFill>
                  <a:schemeClr val="bg1"/>
                </a:solidFill>
                <a:latin typeface="微软雅黑" panose="020B0503020204020204" pitchFamily="34" charset="-122"/>
                <a:ea typeface="微软雅黑" panose="020B0503020204020204" pitchFamily="34" charset="-122"/>
              </a:rPr>
              <a:t>感谢老师的</a:t>
            </a:r>
            <a:r>
              <a:rPr lang="zh-CN" altLang="en-US" sz="5400">
                <a:solidFill>
                  <a:schemeClr val="bg1"/>
                </a:solidFill>
                <a:latin typeface="微软雅黑" panose="020B0503020204020204" pitchFamily="34" charset="-122"/>
                <a:ea typeface="微软雅黑" panose="020B0503020204020204" pitchFamily="34" charset="-122"/>
              </a:rPr>
              <a:t>倾听！</a:t>
            </a:r>
            <a:endParaRPr lang="en-US" altLang="zh-CN" sz="54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0" y="3568598"/>
            <a:ext cx="12192000" cy="96026"/>
          </a:xfrm>
          <a:prstGeom prst="rect">
            <a:avLst/>
          </a:prstGeom>
          <a:solidFill>
            <a:srgbClr val="6A0160"/>
          </a:solidFill>
          <a:ln>
            <a:solidFill>
              <a:srgbClr val="6A01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028" name="Picture 4" descr="https://ss1.bdstatic.com/70cFuXSh_Q1YnxGkpoWK1HF6hhy/it/u=895424434,4021804793&amp;fm=27&amp;gp=0.jpg"/>
          <p:cNvPicPr>
            <a:picLocks noChangeAspect="1" noChangeArrowheads="1"/>
          </p:cNvPicPr>
          <p:nvPr/>
        </p:nvPicPr>
        <p:blipFill rotWithShape="1">
          <a:blip r:embed="rId1">
            <a:extLst>
              <a:ext uri="{BEBA8EAE-BF5A-486C-A8C5-ECC9F3942E4B}">
                <a14:imgProps xmlns:a14="http://schemas.microsoft.com/office/drawing/2010/main">
                  <a14:imgLayer r:embed="rId2">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9183414" y="585098"/>
            <a:ext cx="2412124" cy="3079526"/>
          </a:xfrm>
          <a:prstGeom prst="rect">
            <a:avLst/>
          </a:prstGeom>
          <a:noFill/>
          <a:extLst>
            <a:ext uri="{909E8E84-426E-40DD-AFC4-6F175D3DCCD1}">
              <a14:hiddenFill xmlns:a14="http://schemas.microsoft.com/office/drawing/2010/main">
                <a:solidFill>
                  <a:srgbClr val="FFFFFF"/>
                </a:solidFill>
              </a14:hiddenFill>
            </a:ext>
          </a:extLst>
        </p:spPr>
      </p:pic>
      <p:sp>
        <p:nvSpPr>
          <p:cNvPr id="23" name="文本框 22"/>
          <p:cNvSpPr txBox="1"/>
          <p:nvPr/>
        </p:nvSpPr>
        <p:spPr>
          <a:xfrm>
            <a:off x="8179994" y="3839033"/>
            <a:ext cx="4418963" cy="460375"/>
          </a:xfrm>
          <a:prstGeom prst="rect">
            <a:avLst/>
          </a:prstGeom>
          <a:noFill/>
        </p:spPr>
        <p:txBody>
          <a:bodyPr wrap="square" rtlCol="0">
            <a:spAutoFit/>
          </a:bodyPr>
          <a:lstStyle/>
          <a:p>
            <a:r>
              <a:rPr lang="en-US" altLang="zh-CN" sz="2400" dirty="0">
                <a:solidFill>
                  <a:srgbClr val="6A0060"/>
                </a:solidFill>
                <a:latin typeface="微软雅黑" panose="020B0503020204020204" pitchFamily="34" charset="-122"/>
                <a:ea typeface="微软雅黑" panose="020B0503020204020204" pitchFamily="34" charset="-122"/>
              </a:rPr>
              <a:t>2023</a:t>
            </a:r>
            <a:r>
              <a:rPr lang="zh-CN" altLang="en-US" sz="2400">
                <a:solidFill>
                  <a:srgbClr val="6A0060"/>
                </a:solidFill>
                <a:latin typeface="微软雅黑" panose="020B0503020204020204" pitchFamily="34" charset="-122"/>
                <a:ea typeface="微软雅黑" panose="020B0503020204020204" pitchFamily="34" charset="-122"/>
              </a:rPr>
              <a:t>年硕士毕业论文答辩</a:t>
            </a:r>
            <a:endParaRPr lang="zh-CN" altLang="en-US" sz="2400">
              <a:solidFill>
                <a:srgbClr val="6A0060"/>
              </a:solidFill>
              <a:latin typeface="微软雅黑" panose="020B0503020204020204" pitchFamily="34" charset="-122"/>
              <a:ea typeface="微软雅黑" panose="020B0503020204020204" pitchFamily="34" charset="-122"/>
            </a:endParaRPr>
          </a:p>
        </p:txBody>
      </p:sp>
      <p:graphicFrame>
        <p:nvGraphicFramePr>
          <p:cNvPr id="7" name="表格 3"/>
          <p:cNvGraphicFramePr>
            <a:graphicFrameLocks noGrp="1"/>
          </p:cNvGraphicFramePr>
          <p:nvPr>
            <p:custDataLst>
              <p:tags r:id="rId3"/>
            </p:custDataLst>
          </p:nvPr>
        </p:nvGraphicFramePr>
        <p:xfrm>
          <a:off x="495300" y="4069865"/>
          <a:ext cx="4470400" cy="2301748"/>
        </p:xfrm>
        <a:graphic>
          <a:graphicData uri="http://schemas.openxmlformats.org/drawingml/2006/table">
            <a:tbl>
              <a:tblPr firstRow="1" bandRow="1">
                <a:tableStyleId>{2D5ABB26-0587-4C30-8999-92F81FD0307C}</a:tableStyleId>
              </a:tblPr>
              <a:tblGrid>
                <a:gridCol w="2235200"/>
                <a:gridCol w="2235200"/>
              </a:tblGrid>
              <a:tr h="370840">
                <a:tc>
                  <a:txBody>
                    <a:bodyPr/>
                    <a:lstStyle/>
                    <a:p>
                      <a:pPr algn="r">
                        <a:lnSpc>
                          <a:spcPct val="150000"/>
                        </a:lnSpc>
                      </a:pPr>
                      <a:r>
                        <a:rPr lang="zh-CN" altLang="en-US" sz="2400" kern="1200" dirty="0">
                          <a:solidFill>
                            <a:schemeClr val="tx1"/>
                          </a:solidFill>
                          <a:latin typeface="微软雅黑" panose="020B0503020204020204" pitchFamily="34" charset="-122"/>
                          <a:ea typeface="微软雅黑" panose="020B0503020204020204" pitchFamily="34" charset="-122"/>
                          <a:cs typeface="+mn-cs"/>
                        </a:rPr>
                        <a:t>答辩人：</a:t>
                      </a:r>
                      <a:endParaRPr lang="zh-CN" altLang="en-US" sz="2400" kern="1200" dirty="0">
                        <a:solidFill>
                          <a:schemeClr val="tx1"/>
                        </a:solidFill>
                        <a:latin typeface="微软雅黑" panose="020B0503020204020204" pitchFamily="34" charset="-122"/>
                        <a:ea typeface="微软雅黑" panose="020B0503020204020204" pitchFamily="34" charset="-122"/>
                        <a:cs typeface="+mn-cs"/>
                      </a:endParaRPr>
                    </a:p>
                  </a:txBody>
                  <a:tcPr/>
                </a:tc>
                <a:tc>
                  <a:txBody>
                    <a:bodyPr/>
                    <a:lstStyle/>
                    <a:p>
                      <a:pPr>
                        <a:lnSpc>
                          <a:spcPct val="150000"/>
                        </a:lnSpc>
                      </a:pPr>
                      <a:r>
                        <a:rPr lang="zh-CN" altLang="en-US" sz="2400" kern="1200">
                          <a:solidFill>
                            <a:schemeClr val="tx1"/>
                          </a:solidFill>
                          <a:latin typeface="微软雅黑" panose="020B0503020204020204" pitchFamily="34" charset="-122"/>
                          <a:ea typeface="微软雅黑" panose="020B0503020204020204" pitchFamily="34" charset="-122"/>
                          <a:cs typeface="+mn-cs"/>
                        </a:rPr>
                        <a:t>陈氢</a:t>
                      </a:r>
                      <a:endParaRPr lang="zh-CN" altLang="en-US" sz="2400" kern="1200">
                        <a:solidFill>
                          <a:schemeClr val="tx1"/>
                        </a:solidFill>
                        <a:latin typeface="微软雅黑" panose="020B0503020204020204" pitchFamily="34" charset="-122"/>
                        <a:ea typeface="微软雅黑" panose="020B0503020204020204" pitchFamily="34" charset="-122"/>
                        <a:cs typeface="+mn-cs"/>
                      </a:endParaRPr>
                    </a:p>
                  </a:txBody>
                  <a:tcPr/>
                </a:tc>
              </a:tr>
              <a:tr h="370840">
                <a:tc>
                  <a:txBody>
                    <a:bodyPr/>
                    <a:lstStyle/>
                    <a:p>
                      <a:pPr algn="r">
                        <a:lnSpc>
                          <a:spcPct val="150000"/>
                        </a:lnSpc>
                      </a:pPr>
                      <a:r>
                        <a:rPr lang="zh-CN" altLang="en-US" sz="2400" kern="1200" dirty="0">
                          <a:solidFill>
                            <a:schemeClr val="tx1"/>
                          </a:solidFill>
                          <a:latin typeface="微软雅黑" panose="020B0503020204020204" pitchFamily="34" charset="-122"/>
                          <a:ea typeface="微软雅黑" panose="020B0503020204020204" pitchFamily="34" charset="-122"/>
                          <a:cs typeface="+mn-cs"/>
                        </a:rPr>
                        <a:t>学号：</a:t>
                      </a:r>
                      <a:endParaRPr lang="zh-CN" altLang="en-US" sz="2400" kern="1200" dirty="0">
                        <a:solidFill>
                          <a:schemeClr val="tx1"/>
                        </a:solidFill>
                        <a:latin typeface="微软雅黑" panose="020B0503020204020204" pitchFamily="34" charset="-122"/>
                        <a:ea typeface="微软雅黑" panose="020B0503020204020204" pitchFamily="34" charset="-122"/>
                        <a:cs typeface="+mn-cs"/>
                      </a:endParaRPr>
                    </a:p>
                  </a:txBody>
                  <a:tcPr/>
                </a:tc>
                <a:tc>
                  <a:txBody>
                    <a:bodyPr/>
                    <a:lstStyle/>
                    <a:p>
                      <a:pPr>
                        <a:lnSpc>
                          <a:spcPct val="150000"/>
                        </a:lnSpc>
                      </a:pPr>
                      <a:r>
                        <a:rPr lang="en-US" altLang="zh-CN" sz="2400" kern="1200" dirty="0">
                          <a:solidFill>
                            <a:schemeClr val="tx1"/>
                          </a:solidFill>
                          <a:latin typeface="微软雅黑" panose="020B0503020204020204" pitchFamily="34" charset="-122"/>
                          <a:ea typeface="微软雅黑" panose="020B0503020204020204" pitchFamily="34" charset="-122"/>
                          <a:cs typeface="+mn-cs"/>
                        </a:rPr>
                        <a:t>MF21320019</a:t>
                      </a:r>
                      <a:endParaRPr lang="zh-CN" altLang="en-US" sz="2400" kern="1200" dirty="0">
                        <a:solidFill>
                          <a:schemeClr val="tx1"/>
                        </a:solidFill>
                        <a:latin typeface="微软雅黑" panose="020B0503020204020204" pitchFamily="34" charset="-122"/>
                        <a:ea typeface="微软雅黑" panose="020B0503020204020204" pitchFamily="34" charset="-122"/>
                        <a:cs typeface="+mn-cs"/>
                      </a:endParaRPr>
                    </a:p>
                  </a:txBody>
                  <a:tcPr/>
                </a:tc>
              </a:tr>
              <a:tr h="370840">
                <a:tc>
                  <a:txBody>
                    <a:bodyPr/>
                    <a:lstStyle/>
                    <a:p>
                      <a:pPr algn="r">
                        <a:lnSpc>
                          <a:spcPct val="150000"/>
                        </a:lnSpc>
                      </a:pPr>
                      <a:r>
                        <a:rPr lang="zh-CN" altLang="en-US" sz="2400" kern="1200" dirty="0">
                          <a:solidFill>
                            <a:schemeClr val="tx1"/>
                          </a:solidFill>
                          <a:latin typeface="微软雅黑" panose="020B0503020204020204" pitchFamily="34" charset="-122"/>
                          <a:ea typeface="微软雅黑" panose="020B0503020204020204" pitchFamily="34" charset="-122"/>
                          <a:cs typeface="+mn-cs"/>
                        </a:rPr>
                        <a:t>指导老师：</a:t>
                      </a:r>
                      <a:endParaRPr lang="zh-CN" altLang="en-US" sz="2400" kern="1200" dirty="0">
                        <a:solidFill>
                          <a:schemeClr val="tx1"/>
                        </a:solidFill>
                        <a:latin typeface="微软雅黑" panose="020B0503020204020204" pitchFamily="34" charset="-122"/>
                        <a:ea typeface="微软雅黑" panose="020B0503020204020204" pitchFamily="34" charset="-122"/>
                        <a:cs typeface="+mn-cs"/>
                      </a:endParaRPr>
                    </a:p>
                  </a:txBody>
                  <a:tcPr/>
                </a:tc>
                <a:tc>
                  <a:txBody>
                    <a:bodyPr/>
                    <a:lstStyle/>
                    <a:p>
                      <a:pPr>
                        <a:lnSpc>
                          <a:spcPct val="150000"/>
                        </a:lnSpc>
                      </a:pPr>
                      <a:r>
                        <a:rPr lang="zh-CN" altLang="en-US" sz="2400" kern="1200" dirty="0">
                          <a:solidFill>
                            <a:schemeClr val="tx1"/>
                          </a:solidFill>
                          <a:latin typeface="微软雅黑" panose="020B0503020204020204" pitchFamily="34" charset="-122"/>
                          <a:ea typeface="微软雅黑" panose="020B0503020204020204" pitchFamily="34" charset="-122"/>
                          <a:cs typeface="+mn-cs"/>
                        </a:rPr>
                        <a:t>冯桂焕副教授</a:t>
                      </a:r>
                      <a:endParaRPr lang="zh-CN" altLang="en-US" sz="2400" kern="1200" dirty="0">
                        <a:solidFill>
                          <a:schemeClr val="tx1"/>
                        </a:solidFill>
                        <a:latin typeface="微软雅黑" panose="020B0503020204020204" pitchFamily="34" charset="-122"/>
                        <a:ea typeface="微软雅黑" panose="020B0503020204020204" pitchFamily="34" charset="-122"/>
                        <a:cs typeface="+mn-cs"/>
                      </a:endParaRPr>
                    </a:p>
                  </a:txBody>
                  <a:tcPr/>
                </a:tc>
              </a:tr>
              <a:tr h="370840">
                <a:tc>
                  <a:txBody>
                    <a:bodyPr/>
                    <a:lstStyle/>
                    <a:p>
                      <a:pPr algn="r">
                        <a:lnSpc>
                          <a:spcPct val="150000"/>
                        </a:lnSpc>
                      </a:pPr>
                      <a:r>
                        <a:rPr lang="zh-CN" altLang="en-US" sz="2400" kern="1200">
                          <a:solidFill>
                            <a:schemeClr val="tx1"/>
                          </a:solidFill>
                          <a:latin typeface="微软雅黑" panose="020B0503020204020204" pitchFamily="34" charset="-122"/>
                          <a:ea typeface="微软雅黑" panose="020B0503020204020204" pitchFamily="34" charset="-122"/>
                          <a:cs typeface="+mn-cs"/>
                        </a:rPr>
                        <a:t>答辩时间：</a:t>
                      </a:r>
                      <a:endParaRPr lang="zh-CN" altLang="en-US" sz="2400" kern="1200">
                        <a:solidFill>
                          <a:schemeClr val="tx1"/>
                        </a:solidFill>
                        <a:latin typeface="微软雅黑" panose="020B0503020204020204" pitchFamily="34" charset="-122"/>
                        <a:ea typeface="微软雅黑" panose="020B0503020204020204" pitchFamily="34" charset="-122"/>
                        <a:cs typeface="+mn-cs"/>
                      </a:endParaRPr>
                    </a:p>
                  </a:txBody>
                  <a:tcPr/>
                </a:tc>
                <a:tc>
                  <a:txBody>
                    <a:bodyPr/>
                    <a:lstStyle/>
                    <a:p>
                      <a:pPr>
                        <a:lnSpc>
                          <a:spcPct val="150000"/>
                        </a:lnSpc>
                      </a:pPr>
                      <a:r>
                        <a:rPr lang="en-US" altLang="zh-CN" sz="2400" kern="1200" dirty="0">
                          <a:solidFill>
                            <a:schemeClr val="tx1"/>
                          </a:solidFill>
                          <a:latin typeface="微软雅黑" panose="020B0503020204020204" pitchFamily="34" charset="-122"/>
                          <a:ea typeface="微软雅黑" panose="020B0503020204020204" pitchFamily="34" charset="-122"/>
                          <a:cs typeface="+mn-cs"/>
                        </a:rPr>
                        <a:t>2023.05.22</a:t>
                      </a:r>
                      <a:endParaRPr lang="zh-CN" altLang="en-US" sz="2400" kern="1200" dirty="0">
                        <a:solidFill>
                          <a:schemeClr val="tx1"/>
                        </a:solidFill>
                        <a:latin typeface="微软雅黑" panose="020B0503020204020204" pitchFamily="34" charset="-122"/>
                        <a:ea typeface="微软雅黑" panose="020B0503020204020204" pitchFamily="34" charset="-122"/>
                        <a:cs typeface="+mn-cs"/>
                      </a:endParaRPr>
                    </a:p>
                  </a:txBody>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4" name="矩形 3"/>
          <p:cNvSpPr/>
          <p:nvPr/>
        </p:nvSpPr>
        <p:spPr>
          <a:xfrm>
            <a:off x="-169479" y="1075765"/>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50000"/>
                  <a:lumOff val="50000"/>
                </a:schemeClr>
              </a:solidFill>
            </a:endParaRPr>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40011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158721" y="3052059"/>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58722" y="386378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pic>
        <p:nvPicPr>
          <p:cNvPr id="34" name="Picture 4" descr="https://ss1.bdstatic.com/70cFuXSh_Q1YnxGkpoWK1HF6hhy/it/u=895424434,4021804793&amp;fm=27&amp;gp=0.jpg"/>
          <p:cNvPicPr>
            <a:picLocks noChangeAspect="1" noChangeArrowheads="1"/>
          </p:cNvPicPr>
          <p:nvPr/>
        </p:nvPicPr>
        <p:blipFill rotWithShape="1">
          <a:blip r:embed="rId1">
            <a:extLst>
              <a:ext uri="{BEBA8EAE-BF5A-486C-A8C5-ECC9F3942E4B}">
                <a14:imgProps xmlns:a14="http://schemas.microsoft.com/office/drawing/2010/main">
                  <a14:imgLayer r:embed="rId2">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5" name="文本框 34"/>
          <p:cNvSpPr txBox="1"/>
          <p:nvPr/>
        </p:nvSpPr>
        <p:spPr>
          <a:xfrm>
            <a:off x="2657475" y="354330"/>
            <a:ext cx="3865245" cy="521970"/>
          </a:xfrm>
          <a:prstGeom prst="rect">
            <a:avLst/>
          </a:prstGeom>
          <a:noFill/>
        </p:spPr>
        <p:txBody>
          <a:bodyPr wrap="square" rtlCol="0">
            <a:spAutoFit/>
          </a:bodyPr>
          <a:lstStyle/>
          <a:p>
            <a:pPr algn="ctr"/>
            <a:r>
              <a:rPr lang="zh-CN" altLang="en-US" sz="2800" b="1">
                <a:solidFill>
                  <a:srgbClr val="6A0060"/>
                </a:solidFill>
                <a:latin typeface="微软雅黑" panose="020B0503020204020204" pitchFamily="34" charset="-122"/>
                <a:ea typeface="微软雅黑" panose="020B0503020204020204" pitchFamily="34" charset="-122"/>
              </a:rPr>
              <a:t>全动飞行模拟视景系统</a:t>
            </a:r>
            <a:endParaRPr lang="zh-CN" altLang="en-US" sz="2800" b="1">
              <a:solidFill>
                <a:srgbClr val="6A0060"/>
              </a:solidFill>
              <a:latin typeface="微软雅黑" panose="020B0503020204020204" pitchFamily="34" charset="-122"/>
              <a:ea typeface="微软雅黑" panose="020B0503020204020204" pitchFamily="34" charset="-122"/>
            </a:endParaRPr>
          </a:p>
        </p:txBody>
      </p:sp>
      <p:sp>
        <p:nvSpPr>
          <p:cNvPr id="40" name="矩形 39" descr="e7d195523061f1c07fd8f66221987bc4ccea06fdc33100611276D92104540FBA51343D7ECBB95D4B1A843BC32ED400C0EC0DA4D92565C8B84C86C35D1997A72D2A3E0514EE05390BB3CDB5ACD69E7903ADC2FA5CB458E35F33ED38367B6406BCD008AAB6E2EABE1ED0037F55B3204D3DFC8F652449DCE05C5E74E9B8FEA3FD6C8B7A89B78EF9542E"/>
          <p:cNvSpPr/>
          <p:nvPr/>
        </p:nvSpPr>
        <p:spPr>
          <a:xfrm>
            <a:off x="2890520" y="1580515"/>
            <a:ext cx="3796030" cy="833120"/>
          </a:xfrm>
          <a:prstGeom prst="rect">
            <a:avLst/>
          </a:prstGeom>
          <a:noFill/>
        </p:spPr>
        <p:txBody>
          <a:bodyPr wrap="square" lIns="0" tIns="0" rIns="0" bIns="0" rtlCol="0">
            <a:spAutoFit/>
          </a:bodyPr>
          <a:lstStyle/>
          <a:p>
            <a:pPr marL="342900" indent="-342900" algn="just">
              <a:lnSpc>
                <a:spcPts val="3000"/>
              </a:lnSpc>
              <a:spcAft>
                <a:spcPts val="500"/>
              </a:spcAft>
              <a:buFont typeface="Arial" panose="020B0604020202020204" pitchFamily="34" charset="0"/>
              <a:buChar char="•"/>
            </a:pPr>
            <a:r>
              <a:rPr lang="zh-CN" altLang="en-US" sz="2000" dirty="0">
                <a:solidFill>
                  <a:schemeClr val="tx1"/>
                </a:solidFill>
                <a:latin typeface="微软雅黑" panose="020B0503020204020204" pitchFamily="34" charset="-122"/>
                <a:ea typeface="微软雅黑" panose="020B0503020204020204" pitchFamily="34" charset="-122"/>
              </a:rPr>
              <a:t>飞行员</a:t>
            </a:r>
            <a:r>
              <a:rPr lang="zh-CN" altLang="en-US" sz="2000" b="1" dirty="0">
                <a:solidFill>
                  <a:srgbClr val="6C106B"/>
                </a:solidFill>
                <a:latin typeface="微软雅黑" panose="020B0503020204020204" pitchFamily="34" charset="-122"/>
                <a:ea typeface="微软雅黑" panose="020B0503020204020204" pitchFamily="34" charset="-122"/>
              </a:rPr>
              <a:t>必备</a:t>
            </a:r>
            <a:r>
              <a:rPr lang="zh-CN" altLang="en-US" sz="2000" dirty="0">
                <a:solidFill>
                  <a:schemeClr val="tx1"/>
                </a:solidFill>
                <a:latin typeface="微软雅黑" panose="020B0503020204020204" pitchFamily="34" charset="-122"/>
                <a:ea typeface="微软雅黑" panose="020B0503020204020204" pitchFamily="34" charset="-122"/>
              </a:rPr>
              <a:t>日常训练项目</a:t>
            </a:r>
            <a:endParaRPr lang="zh-CN" altLang="en-US" sz="2000" dirty="0">
              <a:solidFill>
                <a:schemeClr val="tx1"/>
              </a:solidFill>
              <a:latin typeface="微软雅黑" panose="020B0503020204020204" pitchFamily="34" charset="-122"/>
              <a:ea typeface="微软雅黑" panose="020B0503020204020204" pitchFamily="34" charset="-122"/>
            </a:endParaRPr>
          </a:p>
          <a:p>
            <a:pPr marL="342900" indent="-342900" algn="just">
              <a:lnSpc>
                <a:spcPts val="3000"/>
              </a:lnSpc>
              <a:spcAft>
                <a:spcPts val="500"/>
              </a:spcAft>
              <a:buFont typeface="Arial" panose="020B0604020202020204" pitchFamily="34" charset="0"/>
              <a:buChar char="•"/>
            </a:pPr>
            <a:r>
              <a:rPr lang="zh-CN" altLang="en-US" sz="2000" dirty="0">
                <a:solidFill>
                  <a:schemeClr val="tx1"/>
                </a:solidFill>
                <a:latin typeface="微软雅黑" panose="020B0503020204020204" pitchFamily="34" charset="-122"/>
                <a:ea typeface="微软雅黑" panose="020B0503020204020204" pitchFamily="34" charset="-122"/>
              </a:rPr>
              <a:t>各型号飞机</a:t>
            </a:r>
            <a:r>
              <a:rPr lang="zh-CN" altLang="en-US" sz="2000" b="1" dirty="0">
                <a:solidFill>
                  <a:srgbClr val="6C106B"/>
                </a:solidFill>
                <a:latin typeface="微软雅黑" panose="020B0503020204020204" pitchFamily="34" charset="-122"/>
                <a:ea typeface="微软雅黑" panose="020B0503020204020204" pitchFamily="34" charset="-122"/>
              </a:rPr>
              <a:t>必须</a:t>
            </a:r>
            <a:r>
              <a:rPr lang="zh-CN" altLang="en-US" sz="2000" dirty="0">
                <a:solidFill>
                  <a:schemeClr val="tx1"/>
                </a:solidFill>
                <a:latin typeface="微软雅黑" panose="020B0503020204020204" pitchFamily="34" charset="-122"/>
                <a:ea typeface="微软雅黑" panose="020B0503020204020204" pitchFamily="34" charset="-122"/>
              </a:rPr>
              <a:t>有对应</a:t>
            </a:r>
            <a:r>
              <a:rPr lang="zh-CN" altLang="en-US" sz="2000" dirty="0">
                <a:solidFill>
                  <a:schemeClr val="tx1"/>
                </a:solidFill>
                <a:latin typeface="微软雅黑" panose="020B0503020204020204" pitchFamily="34" charset="-122"/>
                <a:ea typeface="微软雅黑" panose="020B0503020204020204" pitchFamily="34" charset="-122"/>
              </a:rPr>
              <a:t>模拟机</a:t>
            </a: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68" name="矩形 67"/>
          <p:cNvSpPr/>
          <p:nvPr/>
        </p:nvSpPr>
        <p:spPr>
          <a:xfrm>
            <a:off x="8121650" y="4086225"/>
            <a:ext cx="3474085" cy="1811020"/>
          </a:xfrm>
          <a:prstGeom prst="rect">
            <a:avLst/>
          </a:prstGeom>
        </p:spPr>
        <p:txBody>
          <a:bodyPr wrap="square">
            <a:noAutofit/>
          </a:bodyPr>
          <a:lstStyle/>
          <a:p>
            <a:pPr marL="342900" indent="-342900" algn="just">
              <a:lnSpc>
                <a:spcPts val="3000"/>
              </a:lnSpc>
              <a:spcAft>
                <a:spcPts val="300"/>
              </a:spcAft>
              <a:buFont typeface="Arial" panose="020B0604020202020204" pitchFamily="34" charset="0"/>
              <a:buChar char="•"/>
            </a:pPr>
            <a:r>
              <a:rPr lang="zh-CN" altLang="en-US" sz="2000" dirty="0">
                <a:solidFill>
                  <a:schemeClr val="tx1"/>
                </a:solidFill>
                <a:latin typeface="微软雅黑" panose="020B0503020204020204" pitchFamily="34" charset="-122"/>
                <a:ea typeface="微软雅黑" panose="020B0503020204020204" pitchFamily="34" charset="-122"/>
              </a:rPr>
              <a:t>提供能搭载于训练用模拟机上的视景</a:t>
            </a:r>
            <a:r>
              <a:rPr lang="zh-CN" altLang="en-US" sz="2000" dirty="0">
                <a:solidFill>
                  <a:schemeClr val="tx1"/>
                </a:solidFill>
                <a:latin typeface="微软雅黑" panose="020B0503020204020204" pitchFamily="34" charset="-122"/>
                <a:ea typeface="微软雅黑" panose="020B0503020204020204" pitchFamily="34" charset="-122"/>
              </a:rPr>
              <a:t>系统。</a:t>
            </a:r>
            <a:endParaRPr lang="zh-CN" altLang="en-US" sz="2000" dirty="0">
              <a:solidFill>
                <a:schemeClr val="tx1"/>
              </a:solidFill>
              <a:latin typeface="微软雅黑" panose="020B0503020204020204" pitchFamily="34" charset="-122"/>
              <a:ea typeface="微软雅黑" panose="020B0503020204020204" pitchFamily="34" charset="-122"/>
            </a:endParaRPr>
          </a:p>
          <a:p>
            <a:pPr marL="342900" indent="-342900" algn="just">
              <a:lnSpc>
                <a:spcPts val="3000"/>
              </a:lnSpc>
              <a:spcAft>
                <a:spcPts val="300"/>
              </a:spcAft>
              <a:buFont typeface="Arial" panose="020B0604020202020204" pitchFamily="34" charset="0"/>
              <a:buChar char="•"/>
            </a:pPr>
            <a:r>
              <a:rPr lang="zh-CN" altLang="en-US" sz="2000" dirty="0">
                <a:solidFill>
                  <a:schemeClr val="tx1"/>
                </a:solidFill>
                <a:latin typeface="微软雅黑" panose="020B0503020204020204" pitchFamily="34" charset="-122"/>
                <a:ea typeface="微软雅黑" panose="020B0503020204020204" pitchFamily="34" charset="-122"/>
              </a:rPr>
              <a:t>全动飞行模拟机的国产化的重要组成</a:t>
            </a:r>
            <a:r>
              <a:rPr lang="zh-CN" altLang="en-US" sz="2000" dirty="0">
                <a:solidFill>
                  <a:schemeClr val="tx1"/>
                </a:solidFill>
                <a:latin typeface="微软雅黑" panose="020B0503020204020204" pitchFamily="34" charset="-122"/>
                <a:ea typeface="微软雅黑" panose="020B0503020204020204" pitchFamily="34" charset="-122"/>
              </a:rPr>
              <a:t>部分。</a:t>
            </a:r>
            <a:endParaRPr lang="zh-CN" altLang="en-US" sz="2000" dirty="0">
              <a:solidFill>
                <a:schemeClr val="tx1"/>
              </a:solidFill>
              <a:latin typeface="微软雅黑" panose="020B0503020204020204" pitchFamily="34" charset="-122"/>
              <a:ea typeface="微软雅黑" panose="020B0503020204020204" pitchFamily="34" charset="-122"/>
            </a:endParaRPr>
          </a:p>
          <a:p>
            <a:pPr marL="342900" indent="-342900" algn="just">
              <a:lnSpc>
                <a:spcPts val="3000"/>
              </a:lnSpc>
              <a:spcAft>
                <a:spcPts val="300"/>
              </a:spcAft>
              <a:buFont typeface="Arial" panose="020B0604020202020204" pitchFamily="34" charset="0"/>
              <a:buChar char="•"/>
            </a:pPr>
            <a:endParaRPr lang="en-US" altLang="zh-CN" sz="2000" dirty="0">
              <a:solidFill>
                <a:schemeClr val="tx1"/>
              </a:solidFill>
              <a:latin typeface="微软雅黑" panose="020B0503020204020204" pitchFamily="34" charset="-122"/>
              <a:ea typeface="微软雅黑" panose="020B0503020204020204" pitchFamily="34" charset="-122"/>
            </a:endParaRPr>
          </a:p>
          <a:p>
            <a:pPr algn="just">
              <a:lnSpc>
                <a:spcPts val="3000"/>
              </a:lnSpc>
              <a:spcAft>
                <a:spcPts val="300"/>
              </a:spcAft>
            </a:pP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ts val="3000"/>
              </a:lnSpc>
              <a:spcAft>
                <a:spcPts val="300"/>
              </a:spcAft>
            </a:pPr>
            <a:endParaRPr lang="zh-CN" altLang="en-US" sz="2000" dirty="0">
              <a:latin typeface="微软雅黑" panose="020B0503020204020204" pitchFamily="34" charset="-122"/>
              <a:ea typeface="微软雅黑" panose="020B0503020204020204" pitchFamily="34" charset="-122"/>
            </a:endParaRPr>
          </a:p>
        </p:txBody>
      </p:sp>
      <p:sp>
        <p:nvSpPr>
          <p:cNvPr id="23" name="矩形 22"/>
          <p:cNvSpPr/>
          <p:nvPr/>
        </p:nvSpPr>
        <p:spPr>
          <a:xfrm>
            <a:off x="8121650" y="1323975"/>
            <a:ext cx="1715135" cy="352425"/>
          </a:xfrm>
          <a:prstGeom prst="rect">
            <a:avLst/>
          </a:prstGeom>
          <a:solidFill>
            <a:srgbClr val="9C5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solidFill>
                  <a:schemeClr val="bg1"/>
                </a:solidFill>
                <a:latin typeface="微软雅黑" panose="020B0503020204020204" pitchFamily="34" charset="-122"/>
                <a:ea typeface="微软雅黑" panose="020B0503020204020204" pitchFamily="34" charset="-122"/>
              </a:rPr>
              <a:t>现存问题</a:t>
            </a:r>
            <a:endParaRPr lang="zh-CN" altLang="en-US" dirty="0">
              <a:solidFill>
                <a:schemeClr val="bg1"/>
              </a:solidFill>
            </a:endParaRPr>
          </a:p>
        </p:txBody>
      </p:sp>
      <p:sp>
        <p:nvSpPr>
          <p:cNvPr id="24" name="矩形 23" descr="e7d195523061f1c07fd8f66221987bc4ccea06fdc33100611276D92104540FBA51343D7ECBB95D4B1A843BC32ED400C0EC0DA4D92565C8B84C86C35D1997A72D2A3E0514EE05390BB3CDB5ACD69E7903ADC2FA5CB458E35F33ED38367B6406BCD008AAB6E2EABE1ED0037F55B3204D3DFC8F652449DCE05C5E74E9B8FEA3FD6C8B7A89B78EF9542E"/>
          <p:cNvSpPr/>
          <p:nvPr/>
        </p:nvSpPr>
        <p:spPr>
          <a:xfrm>
            <a:off x="8199120" y="1803400"/>
            <a:ext cx="3474720" cy="1602740"/>
          </a:xfrm>
          <a:prstGeom prst="rect">
            <a:avLst/>
          </a:prstGeom>
          <a:noFill/>
        </p:spPr>
        <p:txBody>
          <a:bodyPr wrap="square" lIns="0" tIns="0" rIns="0" bIns="0" rtlCol="0">
            <a:spAutoFit/>
          </a:bodyPr>
          <a:p>
            <a:pPr marL="342900" indent="-342900" algn="just">
              <a:lnSpc>
                <a:spcPts val="3000"/>
              </a:lnSpc>
              <a:spcAft>
                <a:spcPts val="500"/>
              </a:spcAft>
              <a:buFont typeface="Arial" panose="020B0604020202020204" pitchFamily="34" charset="0"/>
              <a:buChar char="•"/>
            </a:pPr>
            <a:r>
              <a:rPr lang="zh-CN" altLang="en-US" sz="2000" dirty="0">
                <a:solidFill>
                  <a:schemeClr val="tx1"/>
                </a:solidFill>
                <a:latin typeface="微软雅黑" panose="020B0503020204020204" pitchFamily="34" charset="-122"/>
                <a:ea typeface="微软雅黑" panose="020B0503020204020204" pitchFamily="34" charset="-122"/>
              </a:rPr>
              <a:t>设备全部依赖进口，</a:t>
            </a:r>
            <a:r>
              <a:rPr lang="zh-CN" altLang="en-US" sz="2000" dirty="0">
                <a:solidFill>
                  <a:srgbClr val="6C106B"/>
                </a:solidFill>
                <a:latin typeface="微软雅黑" panose="020B0503020204020204" pitchFamily="34" charset="-122"/>
                <a:ea typeface="微软雅黑" panose="020B0503020204020204" pitchFamily="34" charset="-122"/>
              </a:rPr>
              <a:t>成本高</a:t>
            </a:r>
            <a:r>
              <a:rPr lang="zh-CN" altLang="en-US" sz="2000" dirty="0">
                <a:solidFill>
                  <a:schemeClr val="tx1"/>
                </a:solidFill>
                <a:latin typeface="微软雅黑" panose="020B0503020204020204" pitchFamily="34" charset="-122"/>
                <a:ea typeface="微软雅黑" panose="020B0503020204020204" pitchFamily="34" charset="-122"/>
              </a:rPr>
              <a:t>、</a:t>
            </a:r>
            <a:r>
              <a:rPr lang="zh-CN" altLang="en-US" sz="2000" dirty="0">
                <a:solidFill>
                  <a:srgbClr val="6A0060"/>
                </a:solidFill>
                <a:latin typeface="微软雅黑" panose="020B0503020204020204" pitchFamily="34" charset="-122"/>
                <a:ea typeface="微软雅黑" panose="020B0503020204020204" pitchFamily="34" charset="-122"/>
              </a:rPr>
              <a:t>风险高</a:t>
            </a:r>
            <a:r>
              <a:rPr lang="zh-CN" altLang="en-US" sz="2000" dirty="0">
                <a:solidFill>
                  <a:schemeClr val="tx1"/>
                </a:solidFill>
                <a:latin typeface="微软雅黑" panose="020B0503020204020204" pitchFamily="34" charset="-122"/>
                <a:ea typeface="微软雅黑" panose="020B0503020204020204" pitchFamily="34" charset="-122"/>
              </a:rPr>
              <a:t>。</a:t>
            </a:r>
            <a:endParaRPr lang="zh-CN" altLang="en-US" sz="2000" dirty="0">
              <a:solidFill>
                <a:schemeClr val="tx1"/>
              </a:solidFill>
              <a:latin typeface="微软雅黑" panose="020B0503020204020204" pitchFamily="34" charset="-122"/>
              <a:ea typeface="微软雅黑" panose="020B0503020204020204" pitchFamily="34" charset="-122"/>
            </a:endParaRPr>
          </a:p>
          <a:p>
            <a:pPr marL="342900" indent="-342900" algn="just">
              <a:lnSpc>
                <a:spcPts val="3000"/>
              </a:lnSpc>
              <a:spcAft>
                <a:spcPts val="500"/>
              </a:spcAft>
              <a:buFont typeface="Arial" panose="020B0604020202020204" pitchFamily="34" charset="0"/>
              <a:buChar char="•"/>
            </a:pPr>
            <a:r>
              <a:rPr lang="zh-CN" altLang="en-US" sz="2000" dirty="0">
                <a:solidFill>
                  <a:schemeClr val="tx1"/>
                </a:solidFill>
                <a:latin typeface="微软雅黑" panose="020B0503020204020204" pitchFamily="34" charset="-122"/>
                <a:ea typeface="微软雅黑" panose="020B0503020204020204" pitchFamily="34" charset="-122"/>
              </a:rPr>
              <a:t>国产大飞机</a:t>
            </a:r>
            <a:r>
              <a:rPr lang="en-US" altLang="zh-CN" sz="2000" dirty="0">
                <a:solidFill>
                  <a:schemeClr val="tx1"/>
                </a:solidFill>
                <a:latin typeface="微软雅黑" panose="020B0503020204020204" pitchFamily="34" charset="-122"/>
                <a:ea typeface="微软雅黑" panose="020B0503020204020204" pitchFamily="34" charset="-122"/>
              </a:rPr>
              <a:t>C919</a:t>
            </a:r>
            <a:r>
              <a:rPr lang="zh-CN" altLang="en-US" sz="2000" dirty="0">
                <a:solidFill>
                  <a:schemeClr val="tx1"/>
                </a:solidFill>
                <a:latin typeface="微软雅黑" panose="020B0503020204020204" pitchFamily="34" charset="-122"/>
                <a:ea typeface="微软雅黑" panose="020B0503020204020204" pitchFamily="34" charset="-122"/>
              </a:rPr>
              <a:t>已经问世，对应模拟机仍需</a:t>
            </a:r>
            <a:r>
              <a:rPr lang="zh-CN" altLang="en-US" sz="2000" dirty="0">
                <a:solidFill>
                  <a:schemeClr val="tx1"/>
                </a:solidFill>
                <a:latin typeface="微软雅黑" panose="020B0503020204020204" pitchFamily="34" charset="-122"/>
                <a:ea typeface="微软雅黑" panose="020B0503020204020204" pitchFamily="34" charset="-122"/>
              </a:rPr>
              <a:t>进口。</a:t>
            </a: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28" name="矩形 27"/>
          <p:cNvSpPr/>
          <p:nvPr/>
        </p:nvSpPr>
        <p:spPr>
          <a:xfrm>
            <a:off x="8121650" y="3659505"/>
            <a:ext cx="1715135" cy="352425"/>
          </a:xfrm>
          <a:prstGeom prst="rect">
            <a:avLst/>
          </a:prstGeom>
          <a:solidFill>
            <a:srgbClr val="7562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solidFill>
                  <a:schemeClr val="bg1"/>
                </a:solidFill>
                <a:latin typeface="微软雅黑" panose="020B0503020204020204" pitchFamily="34" charset="-122"/>
                <a:ea typeface="微软雅黑" panose="020B0503020204020204" pitchFamily="34" charset="-122"/>
              </a:rPr>
              <a:t>项目意义</a:t>
            </a:r>
            <a:endParaRPr lang="zh-CN" altLang="en-US" dirty="0">
              <a:solidFill>
                <a:schemeClr val="bg1"/>
              </a:solidFill>
            </a:endParaRPr>
          </a:p>
        </p:txBody>
      </p: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12" name="图片 11" descr="simstruct"/>
          <p:cNvPicPr>
            <a:picLocks noChangeAspect="1"/>
          </p:cNvPicPr>
          <p:nvPr/>
        </p:nvPicPr>
        <p:blipFill>
          <a:blip r:embed="rId3"/>
          <a:stretch>
            <a:fillRect/>
          </a:stretch>
        </p:blipFill>
        <p:spPr>
          <a:xfrm>
            <a:off x="2099310" y="2670175"/>
            <a:ext cx="5754370" cy="3489960"/>
          </a:xfrm>
          <a:prstGeom prst="rect">
            <a:avLst/>
          </a:prstGeom>
        </p:spPr>
      </p:pic>
      <p:pic>
        <p:nvPicPr>
          <p:cNvPr id="3" name="图片 2" descr="simulator"/>
          <p:cNvPicPr>
            <a:picLocks noChangeAspect="1"/>
          </p:cNvPicPr>
          <p:nvPr>
            <p:custDataLst>
              <p:tags r:id="rId4"/>
            </p:custDataLst>
          </p:nvPr>
        </p:nvPicPr>
        <p:blipFill>
          <a:blip r:embed="rId5"/>
          <a:stretch>
            <a:fillRect/>
          </a:stretch>
        </p:blipFill>
        <p:spPr>
          <a:xfrm>
            <a:off x="1996440" y="2670175"/>
            <a:ext cx="5954395" cy="3968115"/>
          </a:xfrm>
          <a:prstGeom prst="rect">
            <a:avLst/>
          </a:prstGeom>
        </p:spPr>
      </p:pic>
      <p:pic>
        <p:nvPicPr>
          <p:cNvPr id="100" name="图片 99"/>
          <p:cNvPicPr/>
          <p:nvPr/>
        </p:nvPicPr>
        <p:blipFill>
          <a:blip r:embed="rId6"/>
          <a:stretch>
            <a:fillRect/>
          </a:stretch>
        </p:blipFill>
        <p:spPr>
          <a:xfrm>
            <a:off x="1996440" y="2670175"/>
            <a:ext cx="6042025" cy="3896360"/>
          </a:xfrm>
          <a:prstGeom prst="rect">
            <a:avLst/>
          </a:prstGeom>
          <a:noFill/>
          <a:ln w="9525">
            <a:noFill/>
          </a:ln>
        </p:spPr>
      </p:pic>
      <p:sp>
        <p:nvSpPr>
          <p:cNvPr id="2" name="矩形 1"/>
          <p:cNvSpPr/>
          <p:nvPr/>
        </p:nvSpPr>
        <p:spPr>
          <a:xfrm>
            <a:off x="2890520" y="1228090"/>
            <a:ext cx="2011680" cy="352425"/>
          </a:xfrm>
          <a:prstGeom prst="rect">
            <a:avLst/>
          </a:prstGeom>
          <a:solidFill>
            <a:srgbClr val="9C5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solidFill>
                  <a:schemeClr val="bg1"/>
                </a:solidFill>
                <a:latin typeface="微软雅黑" panose="020B0503020204020204" pitchFamily="34" charset="-122"/>
                <a:ea typeface="微软雅黑" panose="020B0503020204020204" pitchFamily="34" charset="-122"/>
              </a:rPr>
              <a:t>全动</a:t>
            </a:r>
            <a:r>
              <a:rPr lang="zh-CN" altLang="en-US" dirty="0">
                <a:solidFill>
                  <a:schemeClr val="bg1"/>
                </a:solidFill>
                <a:latin typeface="微软雅黑" panose="020B0503020204020204" pitchFamily="34" charset="-122"/>
                <a:ea typeface="微软雅黑" panose="020B0503020204020204" pitchFamily="34" charset="-122"/>
              </a:rPr>
              <a:t>飞行模拟机</a:t>
            </a: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blinds(horizontal)">
                                      <p:cBhvr>
                                        <p:cTn id="7" dur="5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par>
                                <p:cTn id="13" presetID="3" presetClass="exit" presetSubtype="10" fill="hold" nodeType="withEffect">
                                  <p:stCondLst>
                                    <p:cond delay="0"/>
                                  </p:stCondLst>
                                  <p:childTnLst>
                                    <p:animEffect transition="out" filter="blinds(horizontal)">
                                      <p:cBhvr>
                                        <p:cTn id="14" dur="500"/>
                                        <p:tgtEl>
                                          <p:spTgt spid="100"/>
                                        </p:tgtEl>
                                      </p:cBhvr>
                                    </p:animEffect>
                                    <p:set>
                                      <p:cBhvr>
                                        <p:cTn id="15" dur="1" fill="hold">
                                          <p:stCondLst>
                                            <p:cond delay="499"/>
                                          </p:stCondLst>
                                        </p:cTn>
                                        <p:tgtEl>
                                          <p:spTgt spid="100"/>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blinds(horizontal)">
                                      <p:cBhvr>
                                        <p:cTn id="20" dur="500"/>
                                        <p:tgtEl>
                                          <p:spTgt spid="12"/>
                                        </p:tgtEl>
                                      </p:cBhvr>
                                    </p:animEffect>
                                  </p:childTnLst>
                                </p:cTn>
                              </p:par>
                              <p:par>
                                <p:cTn id="21" presetID="3" presetClass="exit" presetSubtype="10" fill="hold" nodeType="withEffect">
                                  <p:stCondLst>
                                    <p:cond delay="0"/>
                                  </p:stCondLst>
                                  <p:childTnLst>
                                    <p:animEffect transition="out" filter="blinds(horizontal)">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1" nodeType="clickEffect">
                                  <p:stCondLst>
                                    <p:cond delay="0"/>
                                  </p:stCondLst>
                                  <p:childTnLst>
                                    <p:set>
                                      <p:cBhvr>
                                        <p:cTn id="27" dur="1" fill="hold">
                                          <p:stCondLst>
                                            <p:cond delay="0"/>
                                          </p:stCondLst>
                                        </p:cTn>
                                        <p:tgtEl>
                                          <p:spTgt spid="68"/>
                                        </p:tgtEl>
                                        <p:attrNameLst>
                                          <p:attrName>style.visibility</p:attrName>
                                        </p:attrNameLst>
                                      </p:cBhvr>
                                      <p:to>
                                        <p:strVal val="visible"/>
                                      </p:to>
                                    </p:set>
                                    <p:anim calcmode="lin" valueType="num">
                                      <p:cBhvr additive="base">
                                        <p:cTn id="28" dur="500" fill="hold"/>
                                        <p:tgtEl>
                                          <p:spTgt spid="68"/>
                                        </p:tgtEl>
                                        <p:attrNameLst>
                                          <p:attrName>ppt_x</p:attrName>
                                        </p:attrNameLst>
                                      </p:cBhvr>
                                      <p:tavLst>
                                        <p:tav tm="0">
                                          <p:val>
                                            <p:strVal val="#ppt_x"/>
                                          </p:val>
                                        </p:tav>
                                        <p:tav tm="100000">
                                          <p:val>
                                            <p:strVal val="#ppt_x"/>
                                          </p:val>
                                        </p:tav>
                                      </p:tavLst>
                                    </p:anim>
                                    <p:anim calcmode="lin" valueType="num">
                                      <p:cBhvr additive="base">
                                        <p:cTn id="29" dur="500" fill="hold"/>
                                        <p:tgtEl>
                                          <p:spTgt spid="68"/>
                                        </p:tgtEl>
                                        <p:attrNameLst>
                                          <p:attrName>ppt_y</p:attrName>
                                        </p:attrNameLst>
                                      </p:cBhvr>
                                      <p:tavLst>
                                        <p:tav tm="0">
                                          <p:val>
                                            <p:strVal val="1+#ppt_h/2"/>
                                          </p:val>
                                        </p:tav>
                                        <p:tav tm="100000">
                                          <p:val>
                                            <p:strVal val="#ppt_y"/>
                                          </p:val>
                                        </p:tav>
                                      </p:tavLst>
                                    </p:anim>
                                  </p:childTnLst>
                                </p:cTn>
                              </p:par>
                              <p:par>
                                <p:cTn id="30" presetID="2" presetClass="entr" presetSubtype="4" fill="hold" grpId="1" nodeType="withEffect">
                                  <p:stCondLst>
                                    <p:cond delay="0"/>
                                  </p:stCondLst>
                                  <p:childTnLst>
                                    <p:set>
                                      <p:cBhvr>
                                        <p:cTn id="31" dur="1" fill="hold">
                                          <p:stCondLst>
                                            <p:cond delay="0"/>
                                          </p:stCondLst>
                                        </p:cTn>
                                        <p:tgtEl>
                                          <p:spTgt spid="23"/>
                                        </p:tgtEl>
                                        <p:attrNameLst>
                                          <p:attrName>style.visibility</p:attrName>
                                        </p:attrNameLst>
                                      </p:cBhvr>
                                      <p:to>
                                        <p:strVal val="visible"/>
                                      </p:to>
                                    </p:set>
                                    <p:anim calcmode="lin" valueType="num">
                                      <p:cBhvr additive="base">
                                        <p:cTn id="32" dur="500" fill="hold"/>
                                        <p:tgtEl>
                                          <p:spTgt spid="23"/>
                                        </p:tgtEl>
                                        <p:attrNameLst>
                                          <p:attrName>ppt_x</p:attrName>
                                        </p:attrNameLst>
                                      </p:cBhvr>
                                      <p:tavLst>
                                        <p:tav tm="0">
                                          <p:val>
                                            <p:strVal val="#ppt_x"/>
                                          </p:val>
                                        </p:tav>
                                        <p:tav tm="100000">
                                          <p:val>
                                            <p:strVal val="#ppt_x"/>
                                          </p:val>
                                        </p:tav>
                                      </p:tavLst>
                                    </p:anim>
                                    <p:anim calcmode="lin" valueType="num">
                                      <p:cBhvr additive="base">
                                        <p:cTn id="33" dur="500" fill="hold"/>
                                        <p:tgtEl>
                                          <p:spTgt spid="23"/>
                                        </p:tgtEl>
                                        <p:attrNameLst>
                                          <p:attrName>ppt_y</p:attrName>
                                        </p:attrNameLst>
                                      </p:cBhvr>
                                      <p:tavLst>
                                        <p:tav tm="0">
                                          <p:val>
                                            <p:strVal val="1+#ppt_h/2"/>
                                          </p:val>
                                        </p:tav>
                                        <p:tav tm="100000">
                                          <p:val>
                                            <p:strVal val="#ppt_y"/>
                                          </p:val>
                                        </p:tav>
                                      </p:tavLst>
                                    </p:anim>
                                  </p:childTnLst>
                                </p:cTn>
                              </p:par>
                              <p:par>
                                <p:cTn id="34" presetID="2" presetClass="entr" presetSubtype="4" fill="hold" grpId="1" nodeType="withEffect">
                                  <p:stCondLst>
                                    <p:cond delay="0"/>
                                  </p:stCondLst>
                                  <p:childTnLst>
                                    <p:set>
                                      <p:cBhvr>
                                        <p:cTn id="35" dur="1" fill="hold">
                                          <p:stCondLst>
                                            <p:cond delay="0"/>
                                          </p:stCondLst>
                                        </p:cTn>
                                        <p:tgtEl>
                                          <p:spTgt spid="24"/>
                                        </p:tgtEl>
                                        <p:attrNameLst>
                                          <p:attrName>style.visibility</p:attrName>
                                        </p:attrNameLst>
                                      </p:cBhvr>
                                      <p:to>
                                        <p:strVal val="visible"/>
                                      </p:to>
                                    </p:set>
                                    <p:anim calcmode="lin" valueType="num">
                                      <p:cBhvr additive="base">
                                        <p:cTn id="36" dur="500" fill="hold"/>
                                        <p:tgtEl>
                                          <p:spTgt spid="24"/>
                                        </p:tgtEl>
                                        <p:attrNameLst>
                                          <p:attrName>ppt_x</p:attrName>
                                        </p:attrNameLst>
                                      </p:cBhvr>
                                      <p:tavLst>
                                        <p:tav tm="0">
                                          <p:val>
                                            <p:strVal val="#ppt_x"/>
                                          </p:val>
                                        </p:tav>
                                        <p:tav tm="100000">
                                          <p:val>
                                            <p:strVal val="#ppt_x"/>
                                          </p:val>
                                        </p:tav>
                                      </p:tavLst>
                                    </p:anim>
                                    <p:anim calcmode="lin" valueType="num">
                                      <p:cBhvr additive="base">
                                        <p:cTn id="37" dur="500" fill="hold"/>
                                        <p:tgtEl>
                                          <p:spTgt spid="24"/>
                                        </p:tgtEl>
                                        <p:attrNameLst>
                                          <p:attrName>ppt_y</p:attrName>
                                        </p:attrNameLst>
                                      </p:cBhvr>
                                      <p:tavLst>
                                        <p:tav tm="0">
                                          <p:val>
                                            <p:strVal val="1+#ppt_h/2"/>
                                          </p:val>
                                        </p:tav>
                                        <p:tav tm="100000">
                                          <p:val>
                                            <p:strVal val="#ppt_y"/>
                                          </p:val>
                                        </p:tav>
                                      </p:tavLst>
                                    </p:anim>
                                  </p:childTnLst>
                                </p:cTn>
                              </p:par>
                              <p:par>
                                <p:cTn id="38" presetID="2" presetClass="entr" presetSubtype="4" fill="hold" grpId="1" nodeType="withEffect">
                                  <p:stCondLst>
                                    <p:cond delay="0"/>
                                  </p:stCondLst>
                                  <p:childTnLst>
                                    <p:set>
                                      <p:cBhvr>
                                        <p:cTn id="39" dur="1" fill="hold">
                                          <p:stCondLst>
                                            <p:cond delay="0"/>
                                          </p:stCondLst>
                                        </p:cTn>
                                        <p:tgtEl>
                                          <p:spTgt spid="28"/>
                                        </p:tgtEl>
                                        <p:attrNameLst>
                                          <p:attrName>style.visibility</p:attrName>
                                        </p:attrNameLst>
                                      </p:cBhvr>
                                      <p:to>
                                        <p:strVal val="visible"/>
                                      </p:to>
                                    </p:set>
                                    <p:anim calcmode="lin" valueType="num">
                                      <p:cBhvr additive="base">
                                        <p:cTn id="40" dur="500" fill="hold"/>
                                        <p:tgtEl>
                                          <p:spTgt spid="28"/>
                                        </p:tgtEl>
                                        <p:attrNameLst>
                                          <p:attrName>ppt_x</p:attrName>
                                        </p:attrNameLst>
                                      </p:cBhvr>
                                      <p:tavLst>
                                        <p:tav tm="0">
                                          <p:val>
                                            <p:strVal val="#ppt_x"/>
                                          </p:val>
                                        </p:tav>
                                        <p:tav tm="100000">
                                          <p:val>
                                            <p:strVal val="#ppt_x"/>
                                          </p:val>
                                        </p:tav>
                                      </p:tavLst>
                                    </p:anim>
                                    <p:anim calcmode="lin" valueType="num">
                                      <p:cBhvr additive="base">
                                        <p:cTn id="41"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23" grpId="0" bldLvl="0" animBg="1"/>
      <p:bldP spid="24" grpId="0"/>
      <p:bldP spid="28" grpId="0" bldLvl="0" animBg="1"/>
      <p:bldP spid="68" grpId="1"/>
      <p:bldP spid="23" grpId="1" animBg="1"/>
      <p:bldP spid="24" grpId="1"/>
      <p:bldP spid="28" grpId="1" animBg="1"/>
      <p:bldP spid="2"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4" name="矩形 3"/>
          <p:cNvSpPr/>
          <p:nvPr/>
        </p:nvSpPr>
        <p:spPr>
          <a:xfrm>
            <a:off x="-169479" y="1075765"/>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50000"/>
                  <a:lumOff val="50000"/>
                </a:schemeClr>
              </a:solidFill>
            </a:endParaRPr>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40011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a:t>
            </a:r>
            <a:r>
              <a:rPr lang="zh-CN" altLang="en-US" sz="2000">
                <a:solidFill>
                  <a:schemeClr val="bg1">
                    <a:lumMod val="85000"/>
                  </a:schemeClr>
                </a:solidFill>
                <a:latin typeface="微软雅黑" panose="020B0503020204020204" pitchFamily="34" charset="-122"/>
                <a:ea typeface="微软雅黑" panose="020B0503020204020204" pitchFamily="34" charset="-122"/>
              </a:rPr>
              <a:t>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158721" y="3052059"/>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58722" y="386378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10" name="Picture 4" descr="https://ss1.bdstatic.com/70cFuXSh_Q1YnxGkpoWK1HF6hhy/it/u=895424434,4021804793&amp;fm=27&amp;gp=0.jpg"/>
          <p:cNvPicPr>
            <a:picLocks noChangeAspect="1" noChangeArrowheads="1"/>
          </p:cNvPicPr>
          <p:nvPr>
            <p:custDataLst>
              <p:tags r:id="rId1"/>
            </p:custDataLst>
          </p:nvPr>
        </p:nvPicPr>
        <p:blipFill rotWithShape="1">
          <a:blip r:embed="rId2">
            <a:extLst>
              <a:ext uri="{BEBA8EAE-BF5A-486C-A8C5-ECC9F3942E4B}">
                <a14:imgProps xmlns:a14="http://schemas.microsoft.com/office/drawing/2010/main">
                  <a14:imgLayer r:embed="rId3">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11"/>
          <p:cNvSpPr txBox="1"/>
          <p:nvPr>
            <p:custDataLst>
              <p:tags r:id="rId4"/>
            </p:custDataLst>
          </p:nvPr>
        </p:nvSpPr>
        <p:spPr>
          <a:xfrm>
            <a:off x="2657475" y="354330"/>
            <a:ext cx="2769870" cy="521970"/>
          </a:xfrm>
          <a:prstGeom prst="rect">
            <a:avLst/>
          </a:prstGeom>
          <a:noFill/>
        </p:spPr>
        <p:txBody>
          <a:bodyPr wrap="square" rtlCol="0">
            <a:spAutoFit/>
          </a:bodyPr>
          <a:p>
            <a:pPr algn="ctr"/>
            <a:r>
              <a:rPr lang="zh-CN" altLang="en-US" sz="2800" b="1">
                <a:solidFill>
                  <a:srgbClr val="6A0060"/>
                </a:solidFill>
                <a:latin typeface="微软雅黑" panose="020B0503020204020204" pitchFamily="34" charset="-122"/>
                <a:ea typeface="微软雅黑" panose="020B0503020204020204" pitchFamily="34" charset="-122"/>
              </a:rPr>
              <a:t>数据交换</a:t>
            </a:r>
            <a:r>
              <a:rPr lang="zh-CN" altLang="en-US" sz="2800" b="1">
                <a:solidFill>
                  <a:srgbClr val="6A0060"/>
                </a:solidFill>
                <a:latin typeface="微软雅黑" panose="020B0503020204020204" pitchFamily="34" charset="-122"/>
                <a:ea typeface="微软雅黑" panose="020B0503020204020204" pitchFamily="34" charset="-122"/>
              </a:rPr>
              <a:t>子系统</a:t>
            </a:r>
            <a:endParaRPr lang="zh-CN" altLang="en-US" sz="2800" b="1">
              <a:solidFill>
                <a:srgbClr val="6A0060"/>
              </a:solidFill>
              <a:latin typeface="微软雅黑" panose="020B0503020204020204" pitchFamily="34" charset="-122"/>
              <a:ea typeface="微软雅黑" panose="020B0503020204020204" pitchFamily="34" charset="-122"/>
            </a:endParaRPr>
          </a:p>
        </p:txBody>
      </p:sp>
      <p:sp>
        <p:nvSpPr>
          <p:cNvPr id="14" name="矩形 13"/>
          <p:cNvSpPr/>
          <p:nvPr>
            <p:custDataLst>
              <p:tags r:id="rId5"/>
            </p:custDataLst>
          </p:nvPr>
        </p:nvSpPr>
        <p:spPr>
          <a:xfrm>
            <a:off x="3365500" y="2380615"/>
            <a:ext cx="2753360" cy="1377950"/>
          </a:xfrm>
          <a:prstGeom prst="rect">
            <a:avLst/>
          </a:prstGeom>
          <a:solidFill>
            <a:srgbClr val="9C5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3200" dirty="0">
                <a:solidFill>
                  <a:schemeClr val="bg1"/>
                </a:solidFill>
                <a:latin typeface="微软雅黑" panose="020B0503020204020204" pitchFamily="34" charset="-122"/>
                <a:ea typeface="微软雅黑" panose="020B0503020204020204" pitchFamily="34" charset="-122"/>
              </a:rPr>
              <a:t>CAE</a:t>
            </a:r>
            <a:r>
              <a:rPr lang="zh-CN" altLang="en-US" sz="3200" dirty="0">
                <a:solidFill>
                  <a:schemeClr val="bg1"/>
                </a:solidFill>
                <a:latin typeface="微软雅黑" panose="020B0503020204020204" pitchFamily="34" charset="-122"/>
                <a:ea typeface="微软雅黑" panose="020B0503020204020204" pitchFamily="34" charset="-122"/>
              </a:rPr>
              <a:t>仿真机</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custDataLst>
              <p:tags r:id="rId6"/>
            </p:custDataLst>
          </p:nvPr>
        </p:nvSpPr>
        <p:spPr>
          <a:xfrm>
            <a:off x="7936230" y="2380615"/>
            <a:ext cx="2753360" cy="1377950"/>
          </a:xfrm>
          <a:prstGeom prst="rect">
            <a:avLst/>
          </a:prstGeom>
          <a:solidFill>
            <a:srgbClr val="9C5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200" dirty="0">
                <a:solidFill>
                  <a:schemeClr val="bg1"/>
                </a:solidFill>
                <a:latin typeface="微软雅黑" panose="020B0503020204020204" pitchFamily="34" charset="-122"/>
                <a:ea typeface="微软雅黑" panose="020B0503020204020204" pitchFamily="34" charset="-122"/>
              </a:rPr>
              <a:t>视景系统</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8" name="右箭头 17"/>
          <p:cNvSpPr/>
          <p:nvPr>
            <p:custDataLst>
              <p:tags r:id="rId7"/>
            </p:custDataLst>
          </p:nvPr>
        </p:nvSpPr>
        <p:spPr>
          <a:xfrm>
            <a:off x="6411595" y="2657475"/>
            <a:ext cx="1232535" cy="2647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右箭头 18"/>
          <p:cNvSpPr/>
          <p:nvPr>
            <p:custDataLst>
              <p:tags r:id="rId8"/>
            </p:custDataLst>
          </p:nvPr>
        </p:nvSpPr>
        <p:spPr>
          <a:xfrm rot="10800000">
            <a:off x="6410960" y="3171190"/>
            <a:ext cx="1232535" cy="26479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圆角矩形标注 19"/>
          <p:cNvSpPr/>
          <p:nvPr>
            <p:custDataLst>
              <p:tags r:id="rId9"/>
            </p:custDataLst>
          </p:nvPr>
        </p:nvSpPr>
        <p:spPr>
          <a:xfrm>
            <a:off x="5768340" y="1390015"/>
            <a:ext cx="2237105" cy="807085"/>
          </a:xfrm>
          <a:prstGeom prst="wedgeRoundRectCallout">
            <a:avLst>
              <a:gd name="adj1" fmla="val -12289"/>
              <a:gd name="adj2" fmla="val 88300"/>
              <a:gd name="adj3" fmla="val 16667"/>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tx1"/>
                </a:solidFill>
              </a:rPr>
              <a:t>飞机位置、飞行姿态、灯光、天气</a:t>
            </a:r>
            <a:r>
              <a:rPr lang="en-US" altLang="zh-CN" sz="1600">
                <a:solidFill>
                  <a:schemeClr val="tx1"/>
                </a:solidFill>
              </a:rPr>
              <a:t>......</a:t>
            </a:r>
            <a:endParaRPr lang="en-US" altLang="zh-CN" sz="1600">
              <a:solidFill>
                <a:schemeClr val="tx1"/>
              </a:solidFill>
            </a:endParaRPr>
          </a:p>
        </p:txBody>
      </p:sp>
      <p:sp>
        <p:nvSpPr>
          <p:cNvPr id="21" name="圆角矩形标注 20"/>
          <p:cNvSpPr/>
          <p:nvPr>
            <p:custDataLst>
              <p:tags r:id="rId10"/>
            </p:custDataLst>
          </p:nvPr>
        </p:nvSpPr>
        <p:spPr>
          <a:xfrm>
            <a:off x="5780405" y="3839210"/>
            <a:ext cx="2224405" cy="669290"/>
          </a:xfrm>
          <a:prstGeom prst="wedgeRoundRectCallout">
            <a:avLst>
              <a:gd name="adj1" fmla="val 12318"/>
              <a:gd name="adj2" fmla="val -106261"/>
              <a:gd name="adj3" fmla="val 16667"/>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600">
                <a:solidFill>
                  <a:schemeClr val="tx1"/>
                </a:solidFill>
              </a:rPr>
              <a:t>碰撞信息、地形信息</a:t>
            </a:r>
            <a:r>
              <a:rPr lang="en-US" altLang="zh-CN" sz="1600">
                <a:solidFill>
                  <a:schemeClr val="tx1"/>
                </a:solidFill>
              </a:rPr>
              <a:t>...</a:t>
            </a:r>
            <a:endParaRPr lang="en-US" altLang="zh-CN" sz="1600">
              <a:solidFill>
                <a:schemeClr val="tx1"/>
              </a:solidFill>
            </a:endParaRPr>
          </a:p>
        </p:txBody>
      </p:sp>
      <p:sp>
        <p:nvSpPr>
          <p:cNvPr id="32" name="文本框 31"/>
          <p:cNvSpPr txBox="1"/>
          <p:nvPr/>
        </p:nvSpPr>
        <p:spPr>
          <a:xfrm>
            <a:off x="3365500" y="4911725"/>
            <a:ext cx="3187065" cy="922020"/>
          </a:xfrm>
          <a:prstGeom prst="rect">
            <a:avLst/>
          </a:prstGeom>
          <a:noFill/>
          <a:ln w="12700">
            <a:solidFill>
              <a:srgbClr val="6A0060"/>
            </a:solidFill>
            <a:prstDash val="dash"/>
          </a:ln>
        </p:spPr>
        <p:txBody>
          <a:bodyPr wrap="square" rtlCol="0">
            <a:spAutoFit/>
          </a:bodyPr>
          <a:p>
            <a:r>
              <a:rPr lang="en-US" altLang="zh-CN"/>
              <a:t>        </a:t>
            </a:r>
            <a:r>
              <a:rPr lang="zh-CN" altLang="en-US"/>
              <a:t>进口仿真机并不对外开放接口，需要探索其指令交换协议，才能基于其开发视景</a:t>
            </a:r>
            <a:r>
              <a:rPr lang="zh-CN" altLang="en-US"/>
              <a:t>系统。</a:t>
            </a:r>
            <a:endParaRPr lang="zh-CN" altLang="en-US"/>
          </a:p>
        </p:txBody>
      </p:sp>
      <p:sp>
        <p:nvSpPr>
          <p:cNvPr id="33" name="文本框 32"/>
          <p:cNvSpPr txBox="1"/>
          <p:nvPr/>
        </p:nvSpPr>
        <p:spPr>
          <a:xfrm>
            <a:off x="7936230" y="4911725"/>
            <a:ext cx="2948305" cy="922020"/>
          </a:xfrm>
          <a:prstGeom prst="rect">
            <a:avLst/>
          </a:prstGeom>
          <a:noFill/>
          <a:ln w="12700">
            <a:solidFill>
              <a:srgbClr val="6A0060"/>
            </a:solidFill>
            <a:prstDash val="dash"/>
          </a:ln>
        </p:spPr>
        <p:txBody>
          <a:bodyPr wrap="square" rtlCol="0">
            <a:spAutoFit/>
          </a:bodyPr>
          <a:p>
            <a:r>
              <a:rPr lang="en-US" altLang="zh-CN"/>
              <a:t>         </a:t>
            </a:r>
            <a:r>
              <a:rPr lang="zh-CN" altLang="en-US"/>
              <a:t>视景系统需要适配多种仿真机的能力。能够</a:t>
            </a:r>
            <a:r>
              <a:rPr lang="zh-CN" altLang="en-US"/>
              <a:t>兼容主流厂商不同</a:t>
            </a:r>
            <a:r>
              <a:rPr lang="zh-CN" altLang="en-US"/>
              <a:t>协议的</a:t>
            </a:r>
            <a:r>
              <a:rPr lang="zh-CN" altLang="en-US"/>
              <a:t>指令。</a:t>
            </a:r>
            <a:endParaRPr lang="zh-CN" altLang="en-US"/>
          </a:p>
        </p:txBody>
      </p:sp>
      <p:sp>
        <p:nvSpPr>
          <p:cNvPr id="2" name="文本框 1"/>
          <p:cNvSpPr txBox="1"/>
          <p:nvPr/>
        </p:nvSpPr>
        <p:spPr>
          <a:xfrm>
            <a:off x="6707505" y="2885440"/>
            <a:ext cx="856615" cy="368300"/>
          </a:xfrm>
          <a:prstGeom prst="rect">
            <a:avLst/>
          </a:prstGeom>
          <a:noFill/>
        </p:spPr>
        <p:txBody>
          <a:bodyPr wrap="square" rtlCol="0">
            <a:spAutoFit/>
          </a:bodyPr>
          <a:p>
            <a:r>
              <a:rPr lang="zh-CN" altLang="en-US" b="1">
                <a:solidFill>
                  <a:srgbClr val="FF0000"/>
                </a:solidFill>
              </a:rPr>
              <a:t>指令</a:t>
            </a:r>
            <a:endParaRPr lang="zh-CN" altLang="en-US" b="1">
              <a:solidFill>
                <a:srgbClr val="FF0000"/>
              </a:solidFill>
            </a:endParaRPr>
          </a:p>
        </p:txBody>
      </p:sp>
    </p:spTree>
    <p:custDataLst>
      <p:tags r:id="rId1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ppt_x"/>
                                          </p:val>
                                        </p:tav>
                                        <p:tav tm="100000">
                                          <p:val>
                                            <p:strVal val="#ppt_x"/>
                                          </p:val>
                                        </p:tav>
                                      </p:tavLst>
                                    </p:anim>
                                    <p:anim calcmode="lin" valueType="num">
                                      <p:cBhvr additive="base">
                                        <p:cTn id="12"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158721" y="3052059"/>
            <a:ext cx="1826158" cy="706755"/>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需求分析</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58722" y="386378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34" name="Picture 4" descr="https://ss1.bdstatic.com/70cFuXSh_Q1YnxGkpoWK1HF6hhy/it/u=895424434,4021804793&amp;fm=27&amp;gp=0.jpg"/>
          <p:cNvPicPr>
            <a:picLocks noChangeAspect="1" noChangeArrowheads="1"/>
          </p:cNvPicPr>
          <p:nvPr>
            <p:custDataLst>
              <p:tags r:id="rId1"/>
            </p:custDataLst>
          </p:nvPr>
        </p:nvPicPr>
        <p:blipFill rotWithShape="1">
          <a:blip r:embed="rId2">
            <a:extLst>
              <a:ext uri="{BEBA8EAE-BF5A-486C-A8C5-ECC9F3942E4B}">
                <a14:imgProps xmlns:a14="http://schemas.microsoft.com/office/drawing/2010/main">
                  <a14:imgLayer r:embed="rId3">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5" name="文本框 34"/>
          <p:cNvSpPr txBox="1"/>
          <p:nvPr>
            <p:custDataLst>
              <p:tags r:id="rId4"/>
            </p:custDataLst>
          </p:nvPr>
        </p:nvSpPr>
        <p:spPr>
          <a:xfrm>
            <a:off x="2583815" y="354330"/>
            <a:ext cx="1690370"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相关技术</a:t>
            </a:r>
            <a:endParaRPr lang="en-US" altLang="zh-CN" sz="2800" b="1" dirty="0">
              <a:solidFill>
                <a:srgbClr val="6A0060"/>
              </a:solidFill>
              <a:latin typeface="微软雅黑" panose="020B0503020204020204" pitchFamily="34" charset="-122"/>
              <a:ea typeface="微软雅黑" panose="020B0503020204020204" pitchFamily="34" charset="-122"/>
            </a:endParaRPr>
          </a:p>
        </p:txBody>
      </p:sp>
      <p:sp>
        <p:nvSpPr>
          <p:cNvPr id="3" name="矩形 2"/>
          <p:cNvSpPr/>
          <p:nvPr>
            <p:custDataLst>
              <p:tags r:id="rId5"/>
            </p:custDataLst>
          </p:nvPr>
        </p:nvSpPr>
        <p:spPr>
          <a:xfrm>
            <a:off x="5141520" y="3463264"/>
            <a:ext cx="2161592" cy="1918655"/>
          </a:xfrm>
          <a:prstGeom prst="rect">
            <a:avLst/>
          </a:prstGeom>
          <a:solidFill>
            <a:srgbClr val="9C5A99"/>
          </a:solidFill>
          <a:ln>
            <a:noFill/>
          </a:ln>
          <a:scene3d>
            <a:camera prst="isometricTopUp">
              <a:rot lat="19334322" lon="18553891" rev="3806096"/>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p>
            <a:pPr marL="0" marR="0" lvl="0" indent="0" algn="ctr" defTabSz="3429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dirty="0">
              <a:ln>
                <a:noFill/>
              </a:ln>
              <a:solidFill>
                <a:prstClr val="black">
                  <a:lumMod val="75000"/>
                  <a:lumOff val="25000"/>
                </a:prstClr>
              </a:solidFill>
              <a:effectLst/>
              <a:uLnTx/>
              <a:uFillTx/>
              <a:latin typeface="Arial" panose="020B0604020202020204"/>
              <a:ea typeface="印品黑体" panose="00000500000000000000" pitchFamily="2" charset="-122"/>
              <a:cs typeface="+mn-cs"/>
            </a:endParaRPr>
          </a:p>
        </p:txBody>
      </p:sp>
      <p:sp>
        <p:nvSpPr>
          <p:cNvPr id="22" name="矩形 21"/>
          <p:cNvSpPr/>
          <p:nvPr>
            <p:custDataLst>
              <p:tags r:id="rId6"/>
            </p:custDataLst>
          </p:nvPr>
        </p:nvSpPr>
        <p:spPr>
          <a:xfrm>
            <a:off x="5505271" y="2713572"/>
            <a:ext cx="2161592" cy="1918655"/>
          </a:xfrm>
          <a:prstGeom prst="rect">
            <a:avLst/>
          </a:prstGeom>
          <a:solidFill>
            <a:srgbClr val="D5B9D2">
              <a:alpha val="60000"/>
            </a:srgbClr>
          </a:solidFill>
          <a:ln>
            <a:noFill/>
          </a:ln>
          <a:scene3d>
            <a:camera prst="isometricTopUp">
              <a:rot lat="19334316" lon="18553888" rev="3806097"/>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p>
            <a:pPr marL="0" marR="0" lvl="0" indent="0" algn="ctr" defTabSz="3429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prstClr val="black">
                  <a:lumMod val="75000"/>
                  <a:lumOff val="25000"/>
                </a:prstClr>
              </a:solidFill>
              <a:effectLst/>
              <a:uLnTx/>
              <a:uFillTx/>
              <a:latin typeface="Arial" panose="020B0604020202020204"/>
              <a:ea typeface="印品黑体" panose="00000500000000000000" pitchFamily="2" charset="-122"/>
              <a:cs typeface="+mn-cs"/>
            </a:endParaRPr>
          </a:p>
        </p:txBody>
      </p:sp>
      <p:sp>
        <p:nvSpPr>
          <p:cNvPr id="23" name="矩形 22"/>
          <p:cNvSpPr/>
          <p:nvPr>
            <p:custDataLst>
              <p:tags r:id="rId7"/>
            </p:custDataLst>
          </p:nvPr>
        </p:nvSpPr>
        <p:spPr>
          <a:xfrm>
            <a:off x="5678581" y="1929591"/>
            <a:ext cx="2161592" cy="1918655"/>
          </a:xfrm>
          <a:prstGeom prst="rect">
            <a:avLst/>
          </a:prstGeom>
          <a:solidFill>
            <a:srgbClr val="9C5A99">
              <a:alpha val="90000"/>
            </a:srgbClr>
          </a:solidFill>
          <a:ln>
            <a:noFill/>
          </a:ln>
          <a:scene3d>
            <a:camera prst="isometricTopUp">
              <a:rot lat="19334316" lon="18553888" rev="3806097"/>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p>
            <a:pPr marL="0" marR="0" lvl="0" indent="0" algn="ctr" defTabSz="3429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dirty="0">
              <a:ln>
                <a:noFill/>
              </a:ln>
              <a:solidFill>
                <a:prstClr val="black">
                  <a:lumMod val="75000"/>
                  <a:lumOff val="25000"/>
                </a:prstClr>
              </a:solidFill>
              <a:effectLst/>
              <a:uLnTx/>
              <a:uFillTx/>
              <a:latin typeface="Arial" panose="020B0604020202020204"/>
              <a:ea typeface="印品黑体" panose="00000500000000000000" pitchFamily="2" charset="-122"/>
              <a:cs typeface="+mn-cs"/>
            </a:endParaRPr>
          </a:p>
        </p:txBody>
      </p:sp>
      <p:sp>
        <p:nvSpPr>
          <p:cNvPr id="24" name="矩形 23"/>
          <p:cNvSpPr/>
          <p:nvPr>
            <p:custDataLst>
              <p:tags r:id="rId8"/>
            </p:custDataLst>
          </p:nvPr>
        </p:nvSpPr>
        <p:spPr>
          <a:xfrm>
            <a:off x="5855152" y="916577"/>
            <a:ext cx="2225723" cy="2210057"/>
          </a:xfrm>
          <a:prstGeom prst="rect">
            <a:avLst/>
          </a:prstGeom>
          <a:solidFill>
            <a:schemeClr val="accent1">
              <a:lumMod val="40000"/>
              <a:lumOff val="60000"/>
              <a:alpha val="55000"/>
            </a:schemeClr>
          </a:solidFill>
          <a:ln>
            <a:noFill/>
          </a:ln>
          <a:scene3d>
            <a:camera prst="isometricTopUp">
              <a:rot lat="19334316" lon="18553888" rev="3806097"/>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p>
            <a:pPr marL="0" marR="0" lvl="0" indent="0" algn="ctr" defTabSz="342900" rtl="0" eaLnBrk="1" fontAlgn="auto" latinLnBrk="0" hangingPunct="1">
              <a:lnSpc>
                <a:spcPct val="100000"/>
              </a:lnSpc>
              <a:spcBef>
                <a:spcPts val="0"/>
              </a:spcBef>
              <a:spcAft>
                <a:spcPts val="0"/>
              </a:spcAft>
              <a:buClrTx/>
              <a:buSzTx/>
              <a:buFontTx/>
              <a:buNone/>
              <a:defRPr/>
            </a:pPr>
            <a:endParaRPr kumimoji="0" lang="zh-CN" altLang="en-US" sz="1600" b="0" i="0" u="none" strike="noStrike" kern="1200" cap="none" spc="0" normalizeH="0" baseline="0" noProof="0">
              <a:ln>
                <a:noFill/>
              </a:ln>
              <a:solidFill>
                <a:srgbClr val="6A0060"/>
              </a:solidFill>
              <a:effectLst/>
              <a:uLnTx/>
              <a:uFillTx/>
              <a:latin typeface="Arial" panose="020B0604020202020204"/>
              <a:ea typeface="印品黑体" panose="00000500000000000000" pitchFamily="2" charset="-122"/>
              <a:cs typeface="+mn-cs"/>
            </a:endParaRPr>
          </a:p>
        </p:txBody>
      </p:sp>
      <p:sp>
        <p:nvSpPr>
          <p:cNvPr id="28" name="文本框 31"/>
          <p:cNvSpPr txBox="1"/>
          <p:nvPr>
            <p:custDataLst>
              <p:tags r:id="rId9"/>
            </p:custDataLst>
          </p:nvPr>
        </p:nvSpPr>
        <p:spPr>
          <a:xfrm>
            <a:off x="1844543" y="2370064"/>
            <a:ext cx="4205737" cy="1097915"/>
          </a:xfrm>
          <a:prstGeom prst="rect">
            <a:avLst/>
          </a:prstGeom>
          <a:noFill/>
        </p:spPr>
        <p:txBody>
          <a:bodyPr wrap="square" lIns="91438" tIns="45719" rIns="91438" bIns="45719" rtlCol="0">
            <a:spAutoFit/>
          </a:bodyPr>
          <a:p>
            <a:pPr marL="285750" lvl="0" indent="-285750" defTabSz="342900">
              <a:lnSpc>
                <a:spcPts val="2620"/>
              </a:lnSpc>
              <a:buFont typeface="Arial" panose="020B0604020202020204" pitchFamily="34" charset="0"/>
              <a:buChar char="•"/>
              <a:defRPr/>
            </a:pP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Win</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平台访问底层</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网络</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a:p>
            <a:pPr marL="285750" lvl="0" indent="-285750" defTabSz="342900">
              <a:lnSpc>
                <a:spcPts val="2620"/>
              </a:lnSpc>
              <a:buFont typeface="Arial" panose="020B0604020202020204" pitchFamily="34" charset="0"/>
              <a:buChar char="•"/>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绕过</a:t>
            </a: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OS</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协议栈与网卡</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设备交互</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a:p>
            <a:pPr marL="285750" lvl="0" indent="-285750" defTabSz="342900">
              <a:lnSpc>
                <a:spcPts val="2620"/>
              </a:lnSpc>
              <a:buFont typeface="Arial" panose="020B0604020202020204" pitchFamily="34" charset="0"/>
              <a:buChar char="•"/>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收发仿真机原始</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数据帧</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9" name="文本框 32"/>
          <p:cNvSpPr txBox="1"/>
          <p:nvPr>
            <p:custDataLst>
              <p:tags r:id="rId10"/>
            </p:custDataLst>
          </p:nvPr>
        </p:nvSpPr>
        <p:spPr>
          <a:xfrm>
            <a:off x="1919133" y="1680149"/>
            <a:ext cx="2027887" cy="397510"/>
          </a:xfrm>
          <a:prstGeom prst="rect">
            <a:avLst/>
          </a:prstGeom>
          <a:noFill/>
        </p:spPr>
        <p:txBody>
          <a:bodyPr wrap="square" lIns="91438" tIns="45719" rIns="91438" bIns="45719" rtlCol="0">
            <a:spAutoFit/>
          </a:bodyPr>
          <a:p>
            <a:pPr marL="0" marR="0" lvl="0" indent="0" algn="l" defTabSz="3429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rPr>
              <a:t>WinPcap</a:t>
            </a:r>
            <a:r>
              <a:rPr kumimoji="0" lang="zh-CN" altLang="en-US"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rPr>
              <a:t>架构</a:t>
            </a:r>
            <a:endParaRPr kumimoji="0" lang="zh-CN" altLang="en-US"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endParaRPr>
          </a:p>
        </p:txBody>
      </p:sp>
      <p:cxnSp>
        <p:nvCxnSpPr>
          <p:cNvPr id="30" name="直接连接符 25"/>
          <p:cNvCxnSpPr/>
          <p:nvPr>
            <p:custDataLst>
              <p:tags r:id="rId11"/>
            </p:custDataLst>
          </p:nvPr>
        </p:nvCxnSpPr>
        <p:spPr>
          <a:xfrm>
            <a:off x="1915563" y="2197298"/>
            <a:ext cx="4776537" cy="0"/>
          </a:xfrm>
          <a:prstGeom prst="line">
            <a:avLst/>
          </a:prstGeom>
          <a:ln w="15875">
            <a:solidFill>
              <a:schemeClr val="bg1">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1" name="直接连接符 26"/>
          <p:cNvCxnSpPr/>
          <p:nvPr>
            <p:custDataLst>
              <p:tags r:id="rId12"/>
            </p:custDataLst>
          </p:nvPr>
        </p:nvCxnSpPr>
        <p:spPr>
          <a:xfrm>
            <a:off x="6902953" y="1284880"/>
            <a:ext cx="4812797" cy="0"/>
          </a:xfrm>
          <a:prstGeom prst="line">
            <a:avLst/>
          </a:prstGeom>
          <a:ln w="15875">
            <a:solidFill>
              <a:schemeClr val="bg1">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custDataLst>
              <p:tags r:id="rId13"/>
            </p:custDataLst>
          </p:nvPr>
        </p:nvCxnSpPr>
        <p:spPr>
          <a:xfrm>
            <a:off x="7120890" y="3022574"/>
            <a:ext cx="4594860" cy="0"/>
          </a:xfrm>
          <a:prstGeom prst="line">
            <a:avLst/>
          </a:prstGeom>
          <a:ln w="15875">
            <a:solidFill>
              <a:schemeClr val="bg1">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7" name="直接连接符 41"/>
          <p:cNvCxnSpPr/>
          <p:nvPr>
            <p:custDataLst>
              <p:tags r:id="rId14"/>
            </p:custDataLst>
          </p:nvPr>
        </p:nvCxnSpPr>
        <p:spPr>
          <a:xfrm flipV="1">
            <a:off x="1915563" y="4467938"/>
            <a:ext cx="4106342" cy="23018"/>
          </a:xfrm>
          <a:prstGeom prst="line">
            <a:avLst/>
          </a:prstGeom>
          <a:ln w="15875">
            <a:solidFill>
              <a:schemeClr val="bg1">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8" name="直接连接符 44"/>
          <p:cNvCxnSpPr/>
          <p:nvPr>
            <p:custDataLst>
              <p:tags r:id="rId15"/>
            </p:custDataLst>
          </p:nvPr>
        </p:nvCxnSpPr>
        <p:spPr>
          <a:xfrm>
            <a:off x="6164580" y="4981204"/>
            <a:ext cx="5551170" cy="27028"/>
          </a:xfrm>
          <a:prstGeom prst="line">
            <a:avLst/>
          </a:prstGeom>
          <a:ln w="15875">
            <a:solidFill>
              <a:schemeClr val="bg1">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48" name="文本框 32"/>
          <p:cNvSpPr txBox="1"/>
          <p:nvPr>
            <p:custDataLst>
              <p:tags r:id="rId16"/>
            </p:custDataLst>
          </p:nvPr>
        </p:nvSpPr>
        <p:spPr>
          <a:xfrm>
            <a:off x="10135870" y="817880"/>
            <a:ext cx="1672590" cy="397510"/>
          </a:xfrm>
          <a:prstGeom prst="rect">
            <a:avLst/>
          </a:prstGeom>
          <a:noFill/>
        </p:spPr>
        <p:txBody>
          <a:bodyPr wrap="square" lIns="91438" tIns="45719" rIns="91438" bIns="45719" rtlCol="0">
            <a:spAutoFit/>
          </a:bodyPr>
          <a:p>
            <a:pPr marL="0" marR="0" lvl="0" indent="0" algn="l" defTabSz="3429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rPr>
              <a:t>WireShark</a:t>
            </a:r>
            <a:endParaRPr kumimoji="0" lang="en-US" altLang="zh-CN"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endParaRPr>
          </a:p>
        </p:txBody>
      </p:sp>
      <p:sp>
        <p:nvSpPr>
          <p:cNvPr id="53" name="文本框 32"/>
          <p:cNvSpPr txBox="1"/>
          <p:nvPr>
            <p:custDataLst>
              <p:tags r:id="rId17"/>
            </p:custDataLst>
          </p:nvPr>
        </p:nvSpPr>
        <p:spPr>
          <a:xfrm>
            <a:off x="10187305" y="2543810"/>
            <a:ext cx="1486535" cy="397510"/>
          </a:xfrm>
          <a:prstGeom prst="rect">
            <a:avLst/>
          </a:prstGeom>
          <a:noFill/>
        </p:spPr>
        <p:txBody>
          <a:bodyPr wrap="square" lIns="91438" tIns="45719" rIns="91438" bIns="45719" rtlCol="0">
            <a:spAutoFit/>
          </a:bodyPr>
          <a:p>
            <a:pPr marL="0" marR="0" lvl="0" indent="0" algn="l" defTabSz="342900" rtl="0" eaLnBrk="1" fontAlgn="auto" latinLnBrk="0" hangingPunct="1">
              <a:lnSpc>
                <a:spcPct val="100000"/>
              </a:lnSpc>
              <a:spcBef>
                <a:spcPts val="0"/>
              </a:spcBef>
              <a:spcAft>
                <a:spcPts val="0"/>
              </a:spcAft>
              <a:buClrTx/>
              <a:buSzTx/>
              <a:buFontTx/>
              <a:buNone/>
              <a:defRPr/>
            </a:pPr>
            <a:r>
              <a:rPr kumimoji="0" lang="zh-CN" altLang="en-US"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rPr>
              <a:t>航空坐标系</a:t>
            </a:r>
            <a:endParaRPr kumimoji="0" lang="zh-CN" altLang="en-US"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endParaRPr>
          </a:p>
        </p:txBody>
      </p:sp>
      <p:sp>
        <p:nvSpPr>
          <p:cNvPr id="62" name="文本框 32"/>
          <p:cNvSpPr txBox="1"/>
          <p:nvPr>
            <p:custDataLst>
              <p:tags r:id="rId18"/>
            </p:custDataLst>
          </p:nvPr>
        </p:nvSpPr>
        <p:spPr>
          <a:xfrm>
            <a:off x="9578975" y="4553585"/>
            <a:ext cx="2094865" cy="397510"/>
          </a:xfrm>
          <a:prstGeom prst="rect">
            <a:avLst/>
          </a:prstGeom>
          <a:noFill/>
        </p:spPr>
        <p:txBody>
          <a:bodyPr wrap="square" lIns="91438" tIns="45719" rIns="91438" bIns="45719" rtlCol="0">
            <a:spAutoFit/>
          </a:bodyPr>
          <a:p>
            <a:pPr marL="0" marR="0" lvl="0" indent="0" algn="l" defTabSz="3429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rPr>
              <a:t>V-Sync</a:t>
            </a:r>
            <a:r>
              <a:rPr kumimoji="0" lang="zh-CN" altLang="en-US"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rPr>
              <a:t>垂直</a:t>
            </a:r>
            <a:r>
              <a:rPr kumimoji="0" lang="zh-CN" altLang="en-US"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rPr>
              <a:t>同步</a:t>
            </a:r>
            <a:endParaRPr kumimoji="0" lang="zh-CN" altLang="en-US"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endParaRPr>
          </a:p>
        </p:txBody>
      </p:sp>
      <p:sp>
        <p:nvSpPr>
          <p:cNvPr id="65" name="文本框 32"/>
          <p:cNvSpPr txBox="1"/>
          <p:nvPr>
            <p:custDataLst>
              <p:tags r:id="rId19"/>
            </p:custDataLst>
          </p:nvPr>
        </p:nvSpPr>
        <p:spPr>
          <a:xfrm>
            <a:off x="1915563" y="3986528"/>
            <a:ext cx="2909250" cy="397510"/>
          </a:xfrm>
          <a:prstGeom prst="rect">
            <a:avLst/>
          </a:prstGeom>
          <a:noFill/>
        </p:spPr>
        <p:txBody>
          <a:bodyPr wrap="square" lIns="91438" tIns="45719" rIns="91438" bIns="45719" rtlCol="0">
            <a:spAutoFit/>
          </a:bodyPr>
          <a:p>
            <a:pPr marL="0" marR="0" lvl="0" indent="0" algn="l" defTabSz="3429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rPr>
              <a:t>ProtoBuffer</a:t>
            </a:r>
            <a:r>
              <a:rPr kumimoji="0" lang="zh-CN" altLang="en-US"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rPr>
              <a:t>协议</a:t>
            </a:r>
            <a:endParaRPr kumimoji="0" lang="zh-CN" altLang="en-US" sz="2000" b="1" i="0" u="none" strike="noStrike" kern="1200" cap="none" spc="0" normalizeH="0" baseline="0" noProof="0" dirty="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endParaRPr>
          </a:p>
        </p:txBody>
      </p:sp>
      <p:sp>
        <p:nvSpPr>
          <p:cNvPr id="78" name="文本框 31"/>
          <p:cNvSpPr txBox="1"/>
          <p:nvPr>
            <p:custDataLst>
              <p:tags r:id="rId20"/>
            </p:custDataLst>
          </p:nvPr>
        </p:nvSpPr>
        <p:spPr>
          <a:xfrm>
            <a:off x="1844542" y="4715736"/>
            <a:ext cx="4384808" cy="1097915"/>
          </a:xfrm>
          <a:prstGeom prst="rect">
            <a:avLst/>
          </a:prstGeom>
          <a:noFill/>
        </p:spPr>
        <p:txBody>
          <a:bodyPr wrap="square" lIns="91438" tIns="45719" rIns="91438" bIns="45719" rtlCol="0">
            <a:spAutoFit/>
          </a:bodyPr>
          <a:p>
            <a:pPr marL="285750" lvl="0" indent="-285750" defTabSz="342900">
              <a:lnSpc>
                <a:spcPts val="262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谷歌提供的数据序列化协议</a:t>
            </a:r>
            <a:endParaRPr lang="en-US" altLang="zh-CN" sz="1600" dirty="0">
              <a:latin typeface="微软雅黑" panose="020B0503020204020204" pitchFamily="34" charset="-122"/>
              <a:ea typeface="微软雅黑" panose="020B0503020204020204" pitchFamily="34" charset="-122"/>
            </a:endParaRPr>
          </a:p>
          <a:p>
            <a:pPr marL="285750" lvl="0" indent="-285750" defTabSz="342900">
              <a:lnSpc>
                <a:spcPts val="2620"/>
              </a:lnSpc>
              <a:buFont typeface="Arial" panose="020B0604020202020204" pitchFamily="34" charset="0"/>
              <a:buChar char="•"/>
              <a:defRPr/>
            </a:pPr>
            <a:r>
              <a:rPr kumimoji="0" lang="en-US" altLang="zh-CN"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Varint</a:t>
            </a:r>
            <a:r>
              <a:rPr kumimoji="0" lang="zh-CN" altLang="en-US"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rPr>
              <a:t>高效编码方式</a:t>
            </a:r>
            <a:endParaRPr kumimoji="0" lang="en-US" altLang="zh-CN" sz="1600" b="0"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endParaRPr>
          </a:p>
          <a:p>
            <a:pPr marL="285750" lvl="0" indent="-285750" defTabSz="342900">
              <a:lnSpc>
                <a:spcPts val="2620"/>
              </a:lnSpc>
              <a:buFont typeface="Arial" panose="020B0604020202020204" pitchFamily="34" charset="0"/>
              <a:buChar char="•"/>
              <a:defRPr/>
            </a:pPr>
            <a:r>
              <a:rPr lang="zh-CN" altLang="en-US" sz="1600" dirty="0">
                <a:latin typeface="微软雅黑" panose="020B0503020204020204" pitchFamily="34" charset="-122"/>
                <a:ea typeface="微软雅黑" panose="020B0503020204020204" pitchFamily="34" charset="-122"/>
              </a:rPr>
              <a:t>二进制协议，序列化反序列化速度</a:t>
            </a:r>
            <a:r>
              <a:rPr lang="zh-CN" altLang="en-US" sz="1600" dirty="0">
                <a:latin typeface="微软雅黑" panose="020B0503020204020204" pitchFamily="34" charset="-122"/>
                <a:ea typeface="微软雅黑" panose="020B0503020204020204" pitchFamily="34" charset="-122"/>
              </a:rPr>
              <a:t>极快</a:t>
            </a:r>
            <a:endParaRPr lang="zh-CN" altLang="en-US" sz="1600" dirty="0">
              <a:latin typeface="微软雅黑" panose="020B0503020204020204" pitchFamily="34" charset="-122"/>
              <a:ea typeface="微软雅黑" panose="020B0503020204020204" pitchFamily="34" charset="-122"/>
            </a:endParaRPr>
          </a:p>
        </p:txBody>
      </p:sp>
      <p:sp>
        <p:nvSpPr>
          <p:cNvPr id="79" name="文本框 31"/>
          <p:cNvSpPr txBox="1"/>
          <p:nvPr>
            <p:custDataLst>
              <p:tags r:id="rId21"/>
            </p:custDataLst>
          </p:nvPr>
        </p:nvSpPr>
        <p:spPr>
          <a:xfrm>
            <a:off x="7750593" y="1434982"/>
            <a:ext cx="4205737" cy="762000"/>
          </a:xfrm>
          <a:prstGeom prst="rect">
            <a:avLst/>
          </a:prstGeom>
          <a:noFill/>
        </p:spPr>
        <p:txBody>
          <a:bodyPr wrap="square" lIns="91438" tIns="45719" rIns="91438" bIns="45719" rtlCol="0">
            <a:spAutoFit/>
          </a:bodyPr>
          <a:p>
            <a:pPr marL="285750" indent="-285750" defTabSz="342900">
              <a:lnSpc>
                <a:spcPts val="2620"/>
              </a:lnSpc>
              <a:buFont typeface="Arial" panose="020B0604020202020204" pitchFamily="34" charset="0"/>
              <a:buChar char="•"/>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网络封包分析工具</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a:p>
            <a:pPr marL="285750" indent="-285750" defTabSz="342900">
              <a:lnSpc>
                <a:spcPts val="2620"/>
              </a:lnSpc>
              <a:buFont typeface="Arial" panose="020B0604020202020204" pitchFamily="34" charset="0"/>
              <a:buChar char="•"/>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截取仿真机数据帧进行</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分析</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80" name="文本框 31"/>
          <p:cNvSpPr txBox="1"/>
          <p:nvPr>
            <p:custDataLst>
              <p:tags r:id="rId22"/>
            </p:custDataLst>
          </p:nvPr>
        </p:nvSpPr>
        <p:spPr>
          <a:xfrm>
            <a:off x="7750872" y="5037908"/>
            <a:ext cx="4205737" cy="1097915"/>
          </a:xfrm>
          <a:prstGeom prst="rect">
            <a:avLst/>
          </a:prstGeom>
          <a:noFill/>
        </p:spPr>
        <p:txBody>
          <a:bodyPr wrap="square" lIns="91438" tIns="45719" rIns="91438" bIns="45719" rtlCol="0">
            <a:spAutoFit/>
          </a:bodyPr>
          <a:p>
            <a:pPr marL="285750" indent="-285750" defTabSz="342900">
              <a:lnSpc>
                <a:spcPts val="2620"/>
              </a:lnSpc>
              <a:buFont typeface="Arial" panose="020B0604020202020204" pitchFamily="34" charset="0"/>
              <a:buChar char="•"/>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同步显示设备刷新率与</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a:p>
            <a:pPr indent="0" defTabSz="342900">
              <a:lnSpc>
                <a:spcPts val="2620"/>
              </a:lnSpc>
              <a:buFont typeface="Arial" panose="020B0604020202020204" pitchFamily="34" charset="0"/>
              <a:buNone/>
              <a:defRPr/>
            </a:pPr>
            <a:r>
              <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rPr>
              <a:t>     </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渲染和逻辑</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执行频率</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a:p>
            <a:pPr marL="285750" indent="-285750" defTabSz="342900">
              <a:lnSpc>
                <a:spcPts val="2620"/>
              </a:lnSpc>
              <a:buFont typeface="Arial" panose="020B0604020202020204" pitchFamily="34" charset="0"/>
              <a:buChar char="•"/>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减少画面撕裂</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现象 </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82" name="文本框 31"/>
          <p:cNvSpPr txBox="1"/>
          <p:nvPr>
            <p:custDataLst>
              <p:tags r:id="rId23"/>
            </p:custDataLst>
          </p:nvPr>
        </p:nvSpPr>
        <p:spPr>
          <a:xfrm>
            <a:off x="7750871" y="3103614"/>
            <a:ext cx="4205737" cy="1433830"/>
          </a:xfrm>
          <a:prstGeom prst="rect">
            <a:avLst/>
          </a:prstGeom>
          <a:noFill/>
        </p:spPr>
        <p:txBody>
          <a:bodyPr wrap="square" lIns="91438" tIns="45719" rIns="91438" bIns="45719" rtlCol="0">
            <a:spAutoFit/>
          </a:bodyPr>
          <a:p>
            <a:pPr marL="285750" lvl="0" indent="-285750" defTabSz="342900">
              <a:lnSpc>
                <a:spcPts val="2620"/>
              </a:lnSpc>
              <a:buFont typeface="Arial" panose="020B0604020202020204" pitchFamily="34" charset="0"/>
              <a:buChar char="•"/>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飞机自身坐标</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系 </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a:p>
            <a:pPr marL="285750" indent="-285750" defTabSz="342900">
              <a:lnSpc>
                <a:spcPts val="2620"/>
              </a:lnSpc>
              <a:buFont typeface="Arial" panose="020B0604020202020204" pitchFamily="34" charset="0"/>
              <a:buChar char="•"/>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经纬高</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坐标系</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a:p>
            <a:pPr marL="285750" indent="-285750" defTabSz="342900">
              <a:lnSpc>
                <a:spcPts val="2620"/>
              </a:lnSpc>
              <a:buFont typeface="Arial" panose="020B0604020202020204" pitchFamily="34" charset="0"/>
              <a:buChar char="•"/>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地心地固</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坐标系</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a:p>
            <a:pPr marL="285750" indent="-285750" defTabSz="342900">
              <a:lnSpc>
                <a:spcPts val="2620"/>
              </a:lnSpc>
              <a:buFont typeface="Arial" panose="020B0604020202020204" pitchFamily="34" charset="0"/>
              <a:buChar char="•"/>
              <a:defRPr/>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东北天</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坐标系</a:t>
            </a:r>
            <a:endPar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9" name="矩形 38"/>
          <p:cNvSpPr/>
          <p:nvPr>
            <p:custDataLst>
              <p:tags r:id="rId24"/>
            </p:custDataLst>
          </p:nvPr>
        </p:nvSpPr>
        <p:spPr>
          <a:xfrm>
            <a:off x="-169231" y="1998472"/>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Tree>
    <p:custDataLst>
      <p:tags r:id="rId25"/>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69231" y="2926842"/>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pic>
        <p:nvPicPr>
          <p:cNvPr id="2"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custDataLst>
              <p:tags r:id="rId5"/>
            </p:custDataLst>
          </p:nvPr>
        </p:nvSpPr>
        <p:spPr>
          <a:xfrm>
            <a:off x="2583815" y="354330"/>
            <a:ext cx="3158490"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仿真机数据帧</a:t>
            </a:r>
            <a:r>
              <a:rPr lang="zh-CN" altLang="en-US" sz="2800" b="1" dirty="0">
                <a:solidFill>
                  <a:srgbClr val="6A0060"/>
                </a:solidFill>
                <a:latin typeface="微软雅黑" panose="020B0503020204020204" pitchFamily="34" charset="-122"/>
                <a:ea typeface="微软雅黑" panose="020B0503020204020204" pitchFamily="34" charset="-122"/>
              </a:rPr>
              <a:t>分析</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graphicFrame>
        <p:nvGraphicFramePr>
          <p:cNvPr id="12" name="表格 11"/>
          <p:cNvGraphicFramePr/>
          <p:nvPr>
            <p:custDataLst>
              <p:tags r:id="rId6"/>
            </p:custDataLst>
          </p:nvPr>
        </p:nvGraphicFramePr>
        <p:xfrm>
          <a:off x="2381250" y="3778250"/>
          <a:ext cx="3850640" cy="2560320"/>
        </p:xfrm>
        <a:graphic>
          <a:graphicData uri="http://schemas.openxmlformats.org/drawingml/2006/table">
            <a:tbl>
              <a:tblPr firstRow="1" bandRow="1">
                <a:tableStyleId>{5C22544A-7EE6-4342-B048-85BDC9FD1C3A}</a:tableStyleId>
              </a:tblPr>
              <a:tblGrid>
                <a:gridCol w="1925320"/>
                <a:gridCol w="1925320"/>
              </a:tblGrid>
              <a:tr h="365760">
                <a:tc>
                  <a:txBody>
                    <a:bodyPr/>
                    <a:p>
                      <a:pPr>
                        <a:buNone/>
                      </a:pPr>
                      <a:r>
                        <a:rPr lang="zh-CN" altLang="en-US"/>
                        <a:t>数据帧字段</a:t>
                      </a:r>
                      <a:endParaRPr lang="zh-CN" altLang="en-US"/>
                    </a:p>
                  </a:txBody>
                  <a:tcPr/>
                </a:tc>
                <a:tc>
                  <a:txBody>
                    <a:bodyPr/>
                    <a:p>
                      <a:pPr>
                        <a:buNone/>
                      </a:pPr>
                      <a:r>
                        <a:rPr lang="zh-CN" altLang="en-US"/>
                        <a:t>长度</a:t>
                      </a:r>
                      <a:endParaRPr lang="zh-CN" altLang="en-US"/>
                    </a:p>
                  </a:txBody>
                  <a:tcPr/>
                </a:tc>
              </a:tr>
              <a:tr h="365760">
                <a:tc>
                  <a:txBody>
                    <a:bodyPr/>
                    <a:p>
                      <a:pPr>
                        <a:buNone/>
                      </a:pPr>
                      <a:r>
                        <a:rPr lang="zh-CN" altLang="en-US" b="1">
                          <a:solidFill>
                            <a:srgbClr val="6A0060"/>
                          </a:solidFill>
                        </a:rPr>
                        <a:t>Ethernet </a:t>
                      </a:r>
                      <a:r>
                        <a:rPr lang="en-US" altLang="zh-CN" b="1">
                          <a:solidFill>
                            <a:srgbClr val="6A0060"/>
                          </a:solidFill>
                        </a:rPr>
                        <a:t>H</a:t>
                      </a:r>
                      <a:r>
                        <a:rPr lang="zh-CN" altLang="en-US" b="1">
                          <a:solidFill>
                            <a:srgbClr val="6A0060"/>
                          </a:solidFill>
                        </a:rPr>
                        <a:t>eader</a:t>
                      </a:r>
                      <a:endParaRPr lang="zh-CN" altLang="en-US" b="1">
                        <a:solidFill>
                          <a:srgbClr val="6A0060"/>
                        </a:solidFill>
                      </a:endParaRPr>
                    </a:p>
                  </a:txBody>
                  <a:tcPr/>
                </a:tc>
                <a:tc>
                  <a:txBody>
                    <a:bodyPr/>
                    <a:p>
                      <a:pPr>
                        <a:buNone/>
                      </a:pPr>
                      <a:r>
                        <a:rPr lang="en-US" altLang="zh-CN"/>
                        <a:t>14 </a:t>
                      </a:r>
                      <a:r>
                        <a:rPr lang="en-US" altLang="zh-CN"/>
                        <a:t>bytes</a:t>
                      </a:r>
                      <a:endParaRPr lang="en-US" altLang="zh-CN"/>
                    </a:p>
                  </a:txBody>
                  <a:tcPr/>
                </a:tc>
              </a:tr>
              <a:tr h="365760">
                <a:tc>
                  <a:txBody>
                    <a:bodyPr/>
                    <a:p>
                      <a:pPr>
                        <a:buNone/>
                      </a:pPr>
                      <a:r>
                        <a:rPr lang="en-US" altLang="zh-CN"/>
                        <a:t>CAE </a:t>
                      </a:r>
                      <a:r>
                        <a:rPr lang="en-US" altLang="zh-CN"/>
                        <a:t>Header</a:t>
                      </a:r>
                      <a:endParaRPr lang="en-US" altLang="zh-CN"/>
                    </a:p>
                  </a:txBody>
                  <a:tcPr/>
                </a:tc>
                <a:tc>
                  <a:txBody>
                    <a:bodyPr/>
                    <a:p>
                      <a:pPr>
                        <a:buNone/>
                      </a:pPr>
                      <a:r>
                        <a:rPr lang="en-US" altLang="zh-CN"/>
                        <a:t>16 </a:t>
                      </a:r>
                      <a:r>
                        <a:rPr lang="en-US" altLang="zh-CN"/>
                        <a:t>bytes</a:t>
                      </a:r>
                      <a:endParaRPr lang="en-US" altLang="zh-CN"/>
                    </a:p>
                  </a:txBody>
                  <a:tcPr/>
                </a:tc>
              </a:tr>
              <a:tr h="365760">
                <a:tc>
                  <a:txBody>
                    <a:bodyPr/>
                    <a:p>
                      <a:pPr>
                        <a:buNone/>
                      </a:pPr>
                      <a:r>
                        <a:rPr lang="en-US" altLang="zh-CN"/>
                        <a:t>Message </a:t>
                      </a:r>
                      <a:r>
                        <a:rPr lang="en-US" altLang="zh-CN"/>
                        <a:t>Number</a:t>
                      </a:r>
                      <a:endParaRPr lang="en-US" altLang="zh-CN"/>
                    </a:p>
                  </a:txBody>
                  <a:tcPr/>
                </a:tc>
                <a:tc>
                  <a:txBody>
                    <a:bodyPr/>
                    <a:p>
                      <a:pPr>
                        <a:buNone/>
                      </a:pPr>
                      <a:r>
                        <a:rPr lang="en-US" altLang="zh-CN"/>
                        <a:t>4 </a:t>
                      </a:r>
                      <a:r>
                        <a:rPr lang="en-US" altLang="zh-CN"/>
                        <a:t>bytes</a:t>
                      </a:r>
                      <a:endParaRPr lang="en-US" altLang="zh-CN"/>
                    </a:p>
                  </a:txBody>
                  <a:tcPr/>
                </a:tc>
              </a:tr>
              <a:tr h="365760">
                <a:tc>
                  <a:txBody>
                    <a:bodyPr/>
                    <a:p>
                      <a:pPr>
                        <a:buNone/>
                      </a:pPr>
                      <a:r>
                        <a:rPr lang="en-US" altLang="zh-CN"/>
                        <a:t>Visual </a:t>
                      </a:r>
                      <a:r>
                        <a:rPr lang="en-US" altLang="zh-CN"/>
                        <a:t>Header</a:t>
                      </a:r>
                      <a:endParaRPr lang="en-US" altLang="zh-CN"/>
                    </a:p>
                  </a:txBody>
                  <a:tcPr/>
                </a:tc>
                <a:tc>
                  <a:txBody>
                    <a:bodyPr/>
                    <a:p>
                      <a:pPr>
                        <a:buNone/>
                      </a:pPr>
                      <a:r>
                        <a:rPr lang="en-US" altLang="zh-CN"/>
                        <a:t>8 </a:t>
                      </a:r>
                      <a:r>
                        <a:rPr lang="en-US" altLang="zh-CN"/>
                        <a:t>bytes</a:t>
                      </a:r>
                      <a:endParaRPr lang="en-US" altLang="zh-CN"/>
                    </a:p>
                  </a:txBody>
                  <a:tcPr/>
                </a:tc>
              </a:tr>
              <a:tr h="365760">
                <a:tc>
                  <a:txBody>
                    <a:bodyPr/>
                    <a:p>
                      <a:pPr>
                        <a:buNone/>
                      </a:pPr>
                      <a:r>
                        <a:rPr lang="en-US" altLang="zh-CN" b="1">
                          <a:solidFill>
                            <a:srgbClr val="6A0060"/>
                          </a:solidFill>
                        </a:rPr>
                        <a:t>Command1-N</a:t>
                      </a:r>
                      <a:endParaRPr lang="en-US" altLang="zh-CN" b="1">
                        <a:solidFill>
                          <a:srgbClr val="6A0060"/>
                        </a:solidFill>
                      </a:endParaRPr>
                    </a:p>
                  </a:txBody>
                  <a:tcPr/>
                </a:tc>
                <a:tc>
                  <a:txBody>
                    <a:bodyPr/>
                    <a:p>
                      <a:pPr>
                        <a:buNone/>
                      </a:pPr>
                      <a:r>
                        <a:rPr lang="en-US" altLang="zh-CN"/>
                        <a:t>x </a:t>
                      </a:r>
                      <a:r>
                        <a:rPr lang="en-US" altLang="zh-CN"/>
                        <a:t>bytes</a:t>
                      </a:r>
                      <a:endParaRPr lang="en-US" altLang="zh-CN"/>
                    </a:p>
                  </a:txBody>
                  <a:tcPr/>
                </a:tc>
              </a:tr>
              <a:tr h="365760">
                <a:tc>
                  <a:txBody>
                    <a:bodyPr/>
                    <a:p>
                      <a:pPr>
                        <a:buNone/>
                      </a:pPr>
                      <a:r>
                        <a:rPr lang="en-US" altLang="zh-CN"/>
                        <a:t>Termination</a:t>
                      </a:r>
                      <a:endParaRPr lang="en-US" altLang="zh-CN"/>
                    </a:p>
                  </a:txBody>
                  <a:tcPr/>
                </a:tc>
                <a:tc>
                  <a:txBody>
                    <a:bodyPr/>
                    <a:p>
                      <a:pPr>
                        <a:buNone/>
                      </a:pPr>
                      <a:r>
                        <a:rPr lang="en-US" altLang="zh-CN"/>
                        <a:t>4 </a:t>
                      </a:r>
                      <a:r>
                        <a:rPr lang="en-US" altLang="zh-CN"/>
                        <a:t>bytes</a:t>
                      </a:r>
                      <a:endParaRPr lang="en-US" altLang="zh-CN"/>
                    </a:p>
                  </a:txBody>
                  <a:tcPr/>
                </a:tc>
              </a:tr>
            </a:tbl>
          </a:graphicData>
        </a:graphic>
      </p:graphicFrame>
      <p:graphicFrame>
        <p:nvGraphicFramePr>
          <p:cNvPr id="10" name="表格 9"/>
          <p:cNvGraphicFramePr/>
          <p:nvPr>
            <p:custDataLst>
              <p:tags r:id="rId7"/>
            </p:custDataLst>
          </p:nvPr>
        </p:nvGraphicFramePr>
        <p:xfrm>
          <a:off x="7056755" y="4144010"/>
          <a:ext cx="3850640" cy="2560320"/>
        </p:xfrm>
        <a:graphic>
          <a:graphicData uri="http://schemas.openxmlformats.org/drawingml/2006/table">
            <a:tbl>
              <a:tblPr firstRow="1" bandRow="1">
                <a:tableStyleId>{5C22544A-7EE6-4342-B048-85BDC9FD1C3A}</a:tableStyleId>
              </a:tblPr>
              <a:tblGrid>
                <a:gridCol w="1925320"/>
                <a:gridCol w="1925320"/>
              </a:tblGrid>
              <a:tr h="365760">
                <a:tc>
                  <a:txBody>
                    <a:bodyPr/>
                    <a:p>
                      <a:pPr>
                        <a:buNone/>
                      </a:pPr>
                      <a:r>
                        <a:rPr lang="en-US" altLang="zh-CN"/>
                        <a:t>Command</a:t>
                      </a:r>
                      <a:r>
                        <a:rPr lang="zh-CN" altLang="en-US"/>
                        <a:t>字段</a:t>
                      </a:r>
                      <a:endParaRPr lang="zh-CN" altLang="en-US"/>
                    </a:p>
                  </a:txBody>
                  <a:tcPr/>
                </a:tc>
                <a:tc>
                  <a:txBody>
                    <a:bodyPr/>
                    <a:p>
                      <a:pPr>
                        <a:buNone/>
                      </a:pPr>
                      <a:r>
                        <a:rPr lang="zh-CN" altLang="en-US"/>
                        <a:t>长度</a:t>
                      </a:r>
                      <a:endParaRPr lang="zh-CN" altLang="en-US"/>
                    </a:p>
                  </a:txBody>
                  <a:tcPr/>
                </a:tc>
              </a:tr>
              <a:tr h="365760">
                <a:tc>
                  <a:txBody>
                    <a:bodyPr/>
                    <a:p>
                      <a:pPr>
                        <a:buNone/>
                      </a:pPr>
                      <a:r>
                        <a:rPr lang="en-US" altLang="zh-CN" b="1">
                          <a:solidFill>
                            <a:srgbClr val="6A0060"/>
                          </a:solidFill>
                        </a:rPr>
                        <a:t>Opcode</a:t>
                      </a:r>
                      <a:endParaRPr lang="en-US" altLang="zh-CN" b="1">
                        <a:solidFill>
                          <a:srgbClr val="6A0060"/>
                        </a:solidFill>
                      </a:endParaRPr>
                    </a:p>
                  </a:txBody>
                  <a:tcPr/>
                </a:tc>
                <a:tc>
                  <a:txBody>
                    <a:bodyPr/>
                    <a:p>
                      <a:pPr>
                        <a:buNone/>
                      </a:pPr>
                      <a:r>
                        <a:rPr lang="en-US" altLang="zh-CN"/>
                        <a:t>1 </a:t>
                      </a:r>
                      <a:r>
                        <a:rPr lang="en-US" altLang="zh-CN"/>
                        <a:t>bytes</a:t>
                      </a:r>
                      <a:endParaRPr lang="en-US" altLang="zh-CN"/>
                    </a:p>
                  </a:txBody>
                  <a:tcPr/>
                </a:tc>
              </a:tr>
              <a:tr h="365760">
                <a:tc>
                  <a:txBody>
                    <a:bodyPr/>
                    <a:p>
                      <a:pPr>
                        <a:buNone/>
                      </a:pPr>
                      <a:r>
                        <a:rPr lang="en-US" altLang="zh-CN"/>
                        <a:t>Channel</a:t>
                      </a:r>
                      <a:endParaRPr lang="en-US" altLang="zh-CN"/>
                    </a:p>
                  </a:txBody>
                  <a:tcPr/>
                </a:tc>
                <a:tc>
                  <a:txBody>
                    <a:bodyPr/>
                    <a:p>
                      <a:pPr>
                        <a:buNone/>
                      </a:pPr>
                      <a:r>
                        <a:rPr lang="en-US" altLang="zh-CN"/>
                        <a:t>1 </a:t>
                      </a:r>
                      <a:r>
                        <a:rPr lang="en-US" altLang="zh-CN"/>
                        <a:t>bytes</a:t>
                      </a:r>
                      <a:endParaRPr lang="en-US" altLang="zh-CN"/>
                    </a:p>
                  </a:txBody>
                  <a:tcPr/>
                </a:tc>
              </a:tr>
              <a:tr h="365760">
                <a:tc>
                  <a:txBody>
                    <a:bodyPr/>
                    <a:p>
                      <a:pPr>
                        <a:buNone/>
                      </a:pPr>
                      <a:r>
                        <a:rPr lang="en-US" altLang="zh-CN" b="1">
                          <a:solidFill>
                            <a:srgbClr val="6A0060"/>
                          </a:solidFill>
                        </a:rPr>
                        <a:t>Size</a:t>
                      </a:r>
                      <a:endParaRPr lang="en-US" altLang="zh-CN" b="1">
                        <a:solidFill>
                          <a:srgbClr val="6A0060"/>
                        </a:solidFill>
                      </a:endParaRPr>
                    </a:p>
                  </a:txBody>
                  <a:tcPr/>
                </a:tc>
                <a:tc>
                  <a:txBody>
                    <a:bodyPr/>
                    <a:p>
                      <a:pPr>
                        <a:buNone/>
                      </a:pPr>
                      <a:r>
                        <a:rPr lang="en-US" altLang="zh-CN"/>
                        <a:t>2 </a:t>
                      </a:r>
                      <a:r>
                        <a:rPr lang="en-US" altLang="zh-CN"/>
                        <a:t>bytes</a:t>
                      </a:r>
                      <a:endParaRPr lang="en-US" altLang="zh-CN"/>
                    </a:p>
                  </a:txBody>
                  <a:tcPr/>
                </a:tc>
              </a:tr>
              <a:tr h="365760">
                <a:tc>
                  <a:txBody>
                    <a:bodyPr/>
                    <a:p>
                      <a:pPr>
                        <a:buNone/>
                      </a:pPr>
                      <a:r>
                        <a:rPr lang="en-US" altLang="zh-CN"/>
                        <a:t>CS </a:t>
                      </a:r>
                      <a:r>
                        <a:rPr lang="en-US" altLang="zh-CN"/>
                        <a:t>Number</a:t>
                      </a:r>
                      <a:endParaRPr lang="en-US" altLang="zh-CN"/>
                    </a:p>
                  </a:txBody>
                  <a:tcPr/>
                </a:tc>
                <a:tc>
                  <a:txBody>
                    <a:bodyPr/>
                    <a:p>
                      <a:pPr>
                        <a:buNone/>
                      </a:pPr>
                      <a:r>
                        <a:rPr lang="en-US" altLang="zh-CN"/>
                        <a:t>4 </a:t>
                      </a:r>
                      <a:r>
                        <a:rPr lang="en-US" altLang="zh-CN"/>
                        <a:t>bytes</a:t>
                      </a:r>
                      <a:endParaRPr lang="en-US" altLang="zh-CN"/>
                    </a:p>
                  </a:txBody>
                  <a:tcPr/>
                </a:tc>
              </a:tr>
              <a:tr h="365760">
                <a:tc>
                  <a:txBody>
                    <a:bodyPr/>
                    <a:p>
                      <a:pPr>
                        <a:buNone/>
                      </a:pPr>
                      <a:r>
                        <a:rPr lang="en-US" altLang="zh-CN" b="1">
                          <a:solidFill>
                            <a:srgbClr val="6A0060"/>
                          </a:solidFill>
                        </a:rPr>
                        <a:t>Data</a:t>
                      </a:r>
                      <a:endParaRPr lang="en-US" altLang="zh-CN" b="1">
                        <a:solidFill>
                          <a:srgbClr val="6A0060"/>
                        </a:solidFill>
                      </a:endParaRPr>
                    </a:p>
                  </a:txBody>
                  <a:tcPr/>
                </a:tc>
                <a:tc>
                  <a:txBody>
                    <a:bodyPr/>
                    <a:p>
                      <a:pPr>
                        <a:buNone/>
                      </a:pPr>
                      <a:r>
                        <a:rPr lang="en-US" altLang="zh-CN"/>
                        <a:t>x </a:t>
                      </a:r>
                      <a:r>
                        <a:rPr lang="en-US" altLang="zh-CN"/>
                        <a:t>bytes</a:t>
                      </a:r>
                      <a:endParaRPr lang="en-US" altLang="zh-CN"/>
                    </a:p>
                  </a:txBody>
                  <a:tcPr/>
                </a:tc>
              </a:tr>
            </a:tbl>
          </a:graphicData>
        </a:graphic>
      </p:graphicFrame>
      <p:sp>
        <p:nvSpPr>
          <p:cNvPr id="32" name="文本框 31"/>
          <p:cNvSpPr txBox="1"/>
          <p:nvPr>
            <p:custDataLst>
              <p:tags r:id="rId8"/>
            </p:custDataLst>
          </p:nvPr>
        </p:nvSpPr>
        <p:spPr>
          <a:xfrm>
            <a:off x="2381250" y="1155065"/>
            <a:ext cx="3714750" cy="922020"/>
          </a:xfrm>
          <a:prstGeom prst="rect">
            <a:avLst/>
          </a:prstGeom>
          <a:noFill/>
        </p:spPr>
        <p:txBody>
          <a:bodyPr wrap="square" rtlCol="0">
            <a:spAutoFit/>
          </a:bodyPr>
          <a:p>
            <a:r>
              <a:rPr lang="en-US" altLang="zh-CN"/>
              <a:t>         </a:t>
            </a:r>
            <a:r>
              <a:rPr lang="zh-CN" altLang="en-US"/>
              <a:t>分析过程中有一份相关文档做参考，</a:t>
            </a:r>
            <a:r>
              <a:rPr lang="zh-CN" altLang="en-US">
                <a:sym typeface="+mn-ea"/>
              </a:rPr>
              <a:t>鉴于其年代古老，正确性需要结合</a:t>
            </a:r>
            <a:r>
              <a:rPr lang="en-US" altLang="zh-CN">
                <a:sym typeface="+mn-ea"/>
              </a:rPr>
              <a:t>WireShark</a:t>
            </a:r>
            <a:r>
              <a:rPr lang="zh-CN" altLang="en-US">
                <a:sym typeface="+mn-ea"/>
              </a:rPr>
              <a:t>截取的数据帧验证。</a:t>
            </a:r>
            <a:endParaRPr lang="zh-CN" altLang="en-US"/>
          </a:p>
        </p:txBody>
      </p:sp>
      <p:pic>
        <p:nvPicPr>
          <p:cNvPr id="14" name="图片 13" descr="framedata"/>
          <p:cNvPicPr>
            <a:picLocks noChangeAspect="1"/>
          </p:cNvPicPr>
          <p:nvPr>
            <p:custDataLst>
              <p:tags r:id="rId9"/>
            </p:custDataLst>
          </p:nvPr>
        </p:nvPicPr>
        <p:blipFill>
          <a:blip r:embed="rId10"/>
          <a:stretch>
            <a:fillRect/>
          </a:stretch>
        </p:blipFill>
        <p:spPr>
          <a:xfrm>
            <a:off x="7056755" y="1236345"/>
            <a:ext cx="3374390" cy="1948815"/>
          </a:xfrm>
          <a:prstGeom prst="rect">
            <a:avLst/>
          </a:prstGeom>
        </p:spPr>
      </p:pic>
      <p:sp>
        <p:nvSpPr>
          <p:cNvPr id="16" name="文本框 15"/>
          <p:cNvSpPr txBox="1"/>
          <p:nvPr>
            <p:custDataLst>
              <p:tags r:id="rId11"/>
            </p:custDataLst>
          </p:nvPr>
        </p:nvSpPr>
        <p:spPr>
          <a:xfrm>
            <a:off x="8225155" y="3278505"/>
            <a:ext cx="1676400" cy="275590"/>
          </a:xfrm>
          <a:prstGeom prst="rect">
            <a:avLst/>
          </a:prstGeom>
          <a:noFill/>
        </p:spPr>
        <p:txBody>
          <a:bodyPr wrap="square" rtlCol="0">
            <a:spAutoFit/>
          </a:bodyPr>
          <a:p>
            <a:r>
              <a:rPr lang="zh-CN" altLang="en-US" sz="1200" b="1">
                <a:solidFill>
                  <a:schemeClr val="tx1"/>
                </a:solidFill>
              </a:rPr>
              <a:t>数</a:t>
            </a:r>
            <a:r>
              <a:rPr lang="en-US" altLang="zh-CN" sz="1200" b="1">
                <a:solidFill>
                  <a:schemeClr val="tx1"/>
                </a:solidFill>
              </a:rPr>
              <a:t>  </a:t>
            </a:r>
            <a:r>
              <a:rPr lang="zh-CN" altLang="en-US" sz="1200" b="1">
                <a:solidFill>
                  <a:schemeClr val="tx1"/>
                </a:solidFill>
              </a:rPr>
              <a:t>据</a:t>
            </a:r>
            <a:r>
              <a:rPr lang="en-US" altLang="zh-CN" sz="1200" b="1">
                <a:solidFill>
                  <a:schemeClr val="tx1"/>
                </a:solidFill>
              </a:rPr>
              <a:t>  </a:t>
            </a:r>
            <a:r>
              <a:rPr lang="zh-CN" altLang="en-US" sz="1200" b="1">
                <a:solidFill>
                  <a:schemeClr val="tx1"/>
                </a:solidFill>
              </a:rPr>
              <a:t>帧</a:t>
            </a:r>
            <a:r>
              <a:rPr lang="en-US" altLang="zh-CN" sz="1200" b="1">
                <a:solidFill>
                  <a:schemeClr val="tx1"/>
                </a:solidFill>
              </a:rPr>
              <a:t>  </a:t>
            </a:r>
            <a:r>
              <a:rPr lang="zh-CN" altLang="en-US" sz="1200" b="1">
                <a:solidFill>
                  <a:schemeClr val="tx1"/>
                </a:solidFill>
              </a:rPr>
              <a:t>示</a:t>
            </a:r>
            <a:r>
              <a:rPr lang="en-US" altLang="zh-CN" sz="1200" b="1">
                <a:solidFill>
                  <a:schemeClr val="tx1"/>
                </a:solidFill>
              </a:rPr>
              <a:t>  </a:t>
            </a:r>
            <a:r>
              <a:rPr lang="zh-CN" altLang="en-US" sz="1200" b="1">
                <a:solidFill>
                  <a:schemeClr val="tx1"/>
                </a:solidFill>
              </a:rPr>
              <a:t>意</a:t>
            </a:r>
            <a:endParaRPr lang="zh-CN" altLang="en-US" sz="1200" b="1">
              <a:solidFill>
                <a:schemeClr val="tx1"/>
              </a:solidFill>
            </a:endParaRPr>
          </a:p>
        </p:txBody>
      </p:sp>
      <p:sp>
        <p:nvSpPr>
          <p:cNvPr id="20" name="文本框 19"/>
          <p:cNvSpPr txBox="1"/>
          <p:nvPr>
            <p:custDataLst>
              <p:tags r:id="rId12"/>
            </p:custDataLst>
          </p:nvPr>
        </p:nvSpPr>
        <p:spPr>
          <a:xfrm>
            <a:off x="2392680" y="2579370"/>
            <a:ext cx="3839210" cy="1198880"/>
          </a:xfrm>
          <a:prstGeom prst="rect">
            <a:avLst/>
          </a:prstGeom>
          <a:noFill/>
        </p:spPr>
        <p:txBody>
          <a:bodyPr wrap="square" rtlCol="0">
            <a:spAutoFit/>
          </a:bodyPr>
          <a:p>
            <a:r>
              <a:rPr lang="en-US" altLang="zh-CN">
                <a:sym typeface="+mn-ea"/>
              </a:rPr>
              <a:t>         </a:t>
            </a:r>
            <a:r>
              <a:rPr lang="zh-CN" altLang="en-US">
                <a:sym typeface="+mn-ea"/>
              </a:rPr>
              <a:t>首先成功确认了数据帧和其中指令部分的数据组织结构。特别注意数据帧中</a:t>
            </a:r>
            <a:r>
              <a:rPr lang="zh-CN" altLang="en-US" b="1">
                <a:solidFill>
                  <a:srgbClr val="6A0060"/>
                </a:solidFill>
                <a:sym typeface="+mn-ea"/>
              </a:rPr>
              <a:t>仅含有以太网协议头</a:t>
            </a:r>
            <a:r>
              <a:rPr lang="zh-CN" altLang="en-US">
                <a:sym typeface="+mn-ea"/>
              </a:rPr>
              <a:t>。</a:t>
            </a:r>
            <a:endParaRPr lang="zh-CN" altLang="en-US"/>
          </a:p>
          <a:p>
            <a:endParaRPr lang="zh-CN" altLang="en-US"/>
          </a:p>
        </p:txBody>
      </p: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需求分析</a:t>
            </a:r>
            <a:endParaRPr lang="zh-CN" altLang="en-US" sz="2000" b="1">
              <a:solidFill>
                <a:srgbClr val="6A0060"/>
              </a:solidFill>
              <a:latin typeface="微软雅黑" panose="020B0503020204020204" pitchFamily="34" charset="-122"/>
              <a:ea typeface="微软雅黑" panose="020B0503020204020204" pitchFamily="34" charset="-122"/>
            </a:endParaRPr>
          </a:p>
          <a:p>
            <a:pPr algn="ctr"/>
            <a:r>
              <a:rPr lang="zh-CN" altLang="en-US" sz="2000" b="1">
                <a:solidFill>
                  <a:srgbClr val="6A0060"/>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Tree>
    <p:custDataLst>
      <p:tags r:id="rId1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69231" y="2926842"/>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需求分析</a:t>
            </a:r>
            <a:endParaRPr lang="zh-CN" altLang="en-US" sz="2000" b="1">
              <a:solidFill>
                <a:srgbClr val="6A0060"/>
              </a:solidFill>
              <a:latin typeface="微软雅黑" panose="020B0503020204020204" pitchFamily="34" charset="-122"/>
              <a:ea typeface="微软雅黑" panose="020B0503020204020204" pitchFamily="34" charset="-122"/>
            </a:endParaRPr>
          </a:p>
          <a:p>
            <a:pPr algn="ctr"/>
            <a:r>
              <a:rPr lang="zh-CN" altLang="en-US" sz="2000" b="1">
                <a:solidFill>
                  <a:srgbClr val="6A0060"/>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34"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p:cNvSpPr txBox="1"/>
          <p:nvPr>
            <p:custDataLst>
              <p:tags r:id="rId5"/>
            </p:custDataLst>
          </p:nvPr>
        </p:nvSpPr>
        <p:spPr>
          <a:xfrm>
            <a:off x="2555240" y="1323975"/>
            <a:ext cx="3187065" cy="2584450"/>
          </a:xfrm>
          <a:prstGeom prst="rect">
            <a:avLst/>
          </a:prstGeom>
          <a:noFill/>
        </p:spPr>
        <p:txBody>
          <a:bodyPr wrap="square" rtlCol="0">
            <a:spAutoFit/>
          </a:bodyPr>
          <a:p>
            <a:r>
              <a:rPr lang="en-US" altLang="zh-CN"/>
              <a:t>         </a:t>
            </a:r>
            <a:r>
              <a:rPr lang="zh-CN" altLang="en-US"/>
              <a:t>文档中具体指令字段的正确性同样需要验证。仿真机的数据并没有经过任何交换协议的变换，即可以使用定义好的结构体直接实现反序列化。以代号为</a:t>
            </a:r>
            <a:r>
              <a:rPr lang="en-US" altLang="zh-CN"/>
              <a:t>21H</a:t>
            </a:r>
            <a:r>
              <a:rPr lang="zh-CN" altLang="en-US"/>
              <a:t>的指令为例。</a:t>
            </a:r>
            <a:r>
              <a:rPr lang="zh-CN" altLang="en-US">
                <a:sym typeface="+mn-ea"/>
              </a:rPr>
              <a:t>但其中使用了自定义的数字表示方式，需要进一步转换。</a:t>
            </a:r>
            <a:endParaRPr lang="zh-CN" altLang="en-US">
              <a:sym typeface="+mn-ea"/>
            </a:endParaRPr>
          </a:p>
          <a:p>
            <a:r>
              <a:rPr lang="en-US" altLang="zh-CN"/>
              <a:t>        </a:t>
            </a:r>
            <a:endParaRPr lang="zh-CN" altLang="en-US"/>
          </a:p>
        </p:txBody>
      </p:sp>
      <p:sp>
        <p:nvSpPr>
          <p:cNvPr id="18" name="文本框 17"/>
          <p:cNvSpPr txBox="1"/>
          <p:nvPr>
            <p:custDataLst>
              <p:tags r:id="rId6"/>
            </p:custDataLst>
          </p:nvPr>
        </p:nvSpPr>
        <p:spPr>
          <a:xfrm>
            <a:off x="2555240" y="354330"/>
            <a:ext cx="2494280"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具体</a:t>
            </a:r>
            <a:r>
              <a:rPr lang="zh-CN" altLang="en-US" sz="2800" b="1" dirty="0">
                <a:solidFill>
                  <a:srgbClr val="6A0060"/>
                </a:solidFill>
                <a:latin typeface="微软雅黑" panose="020B0503020204020204" pitchFamily="34" charset="-122"/>
                <a:ea typeface="微软雅黑" panose="020B0503020204020204" pitchFamily="34" charset="-122"/>
              </a:rPr>
              <a:t>指令分析</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sp>
        <p:nvSpPr>
          <p:cNvPr id="19" name="文本框 18"/>
          <p:cNvSpPr txBox="1"/>
          <p:nvPr>
            <p:custDataLst>
              <p:tags r:id="rId7"/>
            </p:custDataLst>
          </p:nvPr>
        </p:nvSpPr>
        <p:spPr>
          <a:xfrm>
            <a:off x="6878320" y="1323975"/>
            <a:ext cx="3825240" cy="3415030"/>
          </a:xfrm>
          <a:prstGeom prst="rect">
            <a:avLst/>
          </a:prstGeom>
          <a:noFill/>
        </p:spPr>
        <p:txBody>
          <a:bodyPr wrap="square" rtlCol="0">
            <a:spAutoFit/>
          </a:bodyPr>
          <a:p>
            <a:r>
              <a:rPr lang="zh-CN" altLang="en-US"/>
              <a:t>PACKET_21H</a:t>
            </a:r>
            <a:endParaRPr lang="zh-CN" altLang="en-US"/>
          </a:p>
          <a:p>
            <a:r>
              <a:rPr lang="zh-CN" altLang="en-US"/>
              <a:t>{</a:t>
            </a:r>
            <a:endParaRPr lang="zh-CN" altLang="en-US"/>
          </a:p>
          <a:p>
            <a:r>
              <a:rPr lang="zh-CN" altLang="en-US"/>
              <a:t>        Header_Common       header;</a:t>
            </a:r>
            <a:endParaRPr lang="zh-CN" altLang="en-US"/>
          </a:p>
          <a:p>
            <a:r>
              <a:rPr lang="zh-CN" altLang="en-US"/>
              <a:t>        UInt32              latitude_msw;</a:t>
            </a:r>
            <a:endParaRPr lang="zh-CN" altLang="en-US"/>
          </a:p>
          <a:p>
            <a:r>
              <a:rPr lang="zh-CN" altLang="en-US"/>
              <a:t>        UInt32              latitude_lsw;</a:t>
            </a:r>
            <a:endParaRPr lang="zh-CN" altLang="en-US"/>
          </a:p>
          <a:p>
            <a:r>
              <a:rPr lang="zh-CN" altLang="en-US"/>
              <a:t>        UInt32              longitude_msw;</a:t>
            </a:r>
            <a:endParaRPr lang="zh-CN" altLang="en-US"/>
          </a:p>
          <a:p>
            <a:r>
              <a:rPr lang="zh-CN" altLang="en-US"/>
              <a:t>        UInt32              longitude_lsw;</a:t>
            </a:r>
            <a:endParaRPr lang="zh-CN" altLang="en-US"/>
          </a:p>
          <a:p>
            <a:r>
              <a:rPr lang="zh-CN" altLang="en-US"/>
              <a:t>        SInt32              altitude;</a:t>
            </a:r>
            <a:endParaRPr lang="zh-CN" altLang="en-US"/>
          </a:p>
          <a:p>
            <a:r>
              <a:rPr lang="zh-CN" altLang="en-US"/>
              <a:t>        SInt32              roll;</a:t>
            </a:r>
            <a:endParaRPr lang="zh-CN" altLang="en-US"/>
          </a:p>
          <a:p>
            <a:r>
              <a:rPr lang="zh-CN" altLang="en-US"/>
              <a:t>        SInt32              pitch;</a:t>
            </a:r>
            <a:endParaRPr lang="zh-CN" altLang="en-US"/>
          </a:p>
          <a:p>
            <a:r>
              <a:rPr lang="zh-CN" altLang="en-US"/>
              <a:t>        SInt32              yaw;</a:t>
            </a:r>
            <a:endParaRPr lang="zh-CN" altLang="en-US"/>
          </a:p>
          <a:p>
            <a:r>
              <a:rPr lang="zh-CN" altLang="en-US"/>
              <a:t>}</a:t>
            </a:r>
            <a:endParaRPr lang="zh-CN" altLang="en-US"/>
          </a:p>
        </p:txBody>
      </p:sp>
      <p:sp>
        <p:nvSpPr>
          <p:cNvPr id="21" name="文本框 20"/>
          <p:cNvSpPr txBox="1"/>
          <p:nvPr>
            <p:custDataLst>
              <p:tags r:id="rId8"/>
            </p:custDataLst>
          </p:nvPr>
        </p:nvSpPr>
        <p:spPr>
          <a:xfrm>
            <a:off x="2644140" y="3863975"/>
            <a:ext cx="3088005" cy="1198880"/>
          </a:xfrm>
          <a:prstGeom prst="rect">
            <a:avLst/>
          </a:prstGeom>
          <a:noFill/>
        </p:spPr>
        <p:txBody>
          <a:bodyPr wrap="square" rtlCol="0">
            <a:spAutoFit/>
          </a:bodyPr>
          <a:p>
            <a:r>
              <a:rPr lang="en-US" altLang="zh-CN">
                <a:sym typeface="+mn-ea"/>
              </a:rPr>
              <a:t>       </a:t>
            </a:r>
            <a:r>
              <a:rPr lang="zh-CN" altLang="en-US">
                <a:sym typeface="+mn-ea"/>
              </a:rPr>
              <a:t>目前已成功验证</a:t>
            </a:r>
            <a:r>
              <a:rPr lang="zh-CN" altLang="en-US" b="1">
                <a:solidFill>
                  <a:srgbClr val="6C106B"/>
                </a:solidFill>
                <a:sym typeface="+mn-ea"/>
              </a:rPr>
              <a:t>飞行状态、灯光、雨雪天气</a:t>
            </a:r>
            <a:r>
              <a:rPr lang="zh-CN" altLang="en-US">
                <a:sym typeface="+mn-ea"/>
              </a:rPr>
              <a:t>等</a:t>
            </a:r>
            <a:r>
              <a:rPr lang="en-US" altLang="zh-CN">
                <a:sym typeface="+mn-ea"/>
              </a:rPr>
              <a:t>21</a:t>
            </a:r>
            <a:r>
              <a:rPr lang="zh-CN" altLang="en-US">
                <a:sym typeface="+mn-ea"/>
              </a:rPr>
              <a:t>种主要指令。</a:t>
            </a:r>
            <a:endParaRPr lang="zh-CN" altLang="en-US"/>
          </a:p>
          <a:p>
            <a:endParaRPr lang="zh-CN" altLang="en-US"/>
          </a:p>
        </p:txBody>
      </p:sp>
      <p:pic>
        <p:nvPicPr>
          <p:cNvPr id="22" name="图片 21" descr="trace"/>
          <p:cNvPicPr>
            <a:picLocks noChangeAspect="1"/>
          </p:cNvPicPr>
          <p:nvPr>
            <p:custDataLst>
              <p:tags r:id="rId9"/>
            </p:custDataLst>
          </p:nvPr>
        </p:nvPicPr>
        <p:blipFill>
          <a:blip r:embed="rId10"/>
          <a:stretch>
            <a:fillRect/>
          </a:stretch>
        </p:blipFill>
        <p:spPr>
          <a:xfrm>
            <a:off x="3538855" y="1271270"/>
            <a:ext cx="6586220" cy="4629785"/>
          </a:xfrm>
          <a:prstGeom prst="rect">
            <a:avLst/>
          </a:prstGeom>
        </p:spPr>
      </p:pic>
    </p:spTree>
    <p:custDataLst>
      <p:tags r:id="rId1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ppt_x"/>
                                          </p:val>
                                        </p:tav>
                                        <p:tav tm="100000">
                                          <p:val>
                                            <p:strVal val="#ppt_x"/>
                                          </p:val>
                                        </p:tav>
                                      </p:tavLst>
                                    </p:anim>
                                    <p:anim calcmode="lin" valueType="num">
                                      <p:cBhvr additive="base">
                                        <p:cTn id="14" dur="500" fill="hold"/>
                                        <p:tgtEl>
                                          <p:spTgt spid="21"/>
                                        </p:tgtEl>
                                        <p:attrNameLst>
                                          <p:attrName>ppt_y</p:attrName>
                                        </p:attrNameLst>
                                      </p:cBhvr>
                                      <p:tavLst>
                                        <p:tav tm="0">
                                          <p:val>
                                            <p:strVal val="1+#ppt_h/2"/>
                                          </p:val>
                                        </p:tav>
                                        <p:tav tm="100000">
                                          <p:val>
                                            <p:strVal val="#ppt_y"/>
                                          </p:val>
                                        </p:tav>
                                      </p:tavLst>
                                    </p:anim>
                                  </p:childTnLst>
                                </p:cTn>
                              </p:par>
                              <p:par>
                                <p:cTn id="15" presetID="2" presetClass="exit" presetSubtype="4" fill="hold" nodeType="withEffect">
                                  <p:stCondLst>
                                    <p:cond delay="0"/>
                                  </p:stCondLst>
                                  <p:childTnLst>
                                    <p:anim calcmode="lin" valueType="num">
                                      <p:cBhvr additive="base">
                                        <p:cTn id="16" dur="500"/>
                                        <p:tgtEl>
                                          <p:spTgt spid="22"/>
                                        </p:tgtEl>
                                        <p:attrNameLst>
                                          <p:attrName>ppt_x</p:attrName>
                                        </p:attrNameLst>
                                      </p:cBhvr>
                                      <p:tavLst>
                                        <p:tav tm="0">
                                          <p:val>
                                            <p:strVal val="ppt_x"/>
                                          </p:val>
                                        </p:tav>
                                        <p:tav tm="100000">
                                          <p:val>
                                            <p:strVal val="ppt_x"/>
                                          </p:val>
                                        </p:tav>
                                      </p:tavLst>
                                    </p:anim>
                                    <p:anim calcmode="lin" valueType="num">
                                      <p:cBhvr additive="base">
                                        <p:cTn id="17" dur="500"/>
                                        <p:tgtEl>
                                          <p:spTgt spid="22"/>
                                        </p:tgtEl>
                                        <p:attrNameLst>
                                          <p:attrName>ppt_y</p:attrName>
                                        </p:attrNameLst>
                                      </p:cBhvr>
                                      <p:tavLst>
                                        <p:tav tm="0">
                                          <p:val>
                                            <p:strVal val="ppt_y"/>
                                          </p:val>
                                        </p:tav>
                                        <p:tav tm="100000">
                                          <p:val>
                                            <p:strVal val="1+ppt_h/2"/>
                                          </p:val>
                                        </p:tav>
                                      </p:tavLst>
                                    </p:anim>
                                    <p:set>
                                      <p:cBhvr>
                                        <p:cTn id="18"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69231" y="2926842"/>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需求分析</a:t>
            </a:r>
            <a:endParaRPr lang="zh-CN" altLang="en-US" sz="2000" b="1">
              <a:solidFill>
                <a:srgbClr val="6A0060"/>
              </a:solidFill>
              <a:latin typeface="微软雅黑" panose="020B0503020204020204" pitchFamily="34" charset="-122"/>
              <a:ea typeface="微软雅黑" panose="020B0503020204020204" pitchFamily="34" charset="-122"/>
            </a:endParaRPr>
          </a:p>
          <a:p>
            <a:pPr algn="ctr"/>
            <a:r>
              <a:rPr lang="zh-CN" altLang="en-US" sz="2000" b="1">
                <a:solidFill>
                  <a:srgbClr val="6A0060"/>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2"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5" name="文本框 34"/>
          <p:cNvSpPr txBox="1"/>
          <p:nvPr>
            <p:custDataLst>
              <p:tags r:id="rId5"/>
            </p:custDataLst>
          </p:nvPr>
        </p:nvSpPr>
        <p:spPr>
          <a:xfrm>
            <a:off x="2583815" y="354330"/>
            <a:ext cx="1742440"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需求分析 </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graphicFrame>
        <p:nvGraphicFramePr>
          <p:cNvPr id="4" name="表格 3"/>
          <p:cNvGraphicFramePr>
            <a:graphicFrameLocks noGrp="1"/>
          </p:cNvGraphicFramePr>
          <p:nvPr>
            <p:custDataLst>
              <p:tags r:id="rId6"/>
            </p:custDataLst>
          </p:nvPr>
        </p:nvGraphicFramePr>
        <p:xfrm>
          <a:off x="3178175" y="1136015"/>
          <a:ext cx="5835650" cy="5334635"/>
        </p:xfrm>
        <a:graphic>
          <a:graphicData uri="http://schemas.openxmlformats.org/drawingml/2006/table">
            <a:tbl>
              <a:tblPr firstRow="1" firstCol="1" bandRow="1">
                <a:tableStyleId>{5C22544A-7EE6-4342-B048-85BDC9FD1C3A}</a:tableStyleId>
              </a:tblPr>
              <a:tblGrid>
                <a:gridCol w="1950085"/>
                <a:gridCol w="3885565"/>
              </a:tblGrid>
              <a:tr h="436245">
                <a:tc>
                  <a:txBody>
                    <a:bodyPr/>
                    <a:p>
                      <a:pPr algn="ctr">
                        <a:lnSpc>
                          <a:spcPct val="150000"/>
                        </a:lnSpc>
                        <a:spcAft>
                          <a:spcPts val="0"/>
                        </a:spcAft>
                      </a:pPr>
                      <a:r>
                        <a:rPr lang="zh-CN" sz="1800" kern="100" dirty="0">
                          <a:effectLst/>
                          <a:latin typeface="微软雅黑" panose="020B0503020204020204" pitchFamily="34" charset="-122"/>
                          <a:ea typeface="微软雅黑" panose="020B0503020204020204" pitchFamily="34" charset="-122"/>
                        </a:rPr>
                        <a:t>需求名称</a:t>
                      </a:r>
                      <a:endParaRPr lang="zh-CN" sz="18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nchor="ctr">
                    <a:solidFill>
                      <a:srgbClr val="9C5A99"/>
                    </a:solidFill>
                  </a:tcPr>
                </a:tc>
                <a:tc>
                  <a:txBody>
                    <a:bodyPr/>
                    <a:p>
                      <a:pPr algn="ctr">
                        <a:lnSpc>
                          <a:spcPct val="150000"/>
                        </a:lnSpc>
                        <a:spcAft>
                          <a:spcPts val="0"/>
                        </a:spcAft>
                      </a:pPr>
                      <a:r>
                        <a:rPr lang="zh-CN" sz="1800" kern="100" dirty="0">
                          <a:effectLst/>
                          <a:latin typeface="微软雅黑" panose="020B0503020204020204" pitchFamily="34" charset="-122"/>
                          <a:ea typeface="微软雅黑" panose="020B0503020204020204" pitchFamily="34" charset="-122"/>
                        </a:rPr>
                        <a:t>需求描述</a:t>
                      </a:r>
                      <a:endParaRPr lang="zh-CN" sz="18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nchor="ctr">
                    <a:solidFill>
                      <a:srgbClr val="9C5A99"/>
                    </a:solidFill>
                  </a:tcPr>
                </a:tc>
              </a:tr>
              <a:tr h="1944370">
                <a:tc>
                  <a:txBody>
                    <a:bodyPr/>
                    <a:p>
                      <a:pPr algn="ctr">
                        <a:lnSpc>
                          <a:spcPts val="2400"/>
                        </a:lnSpc>
                        <a:spcAft>
                          <a:spcPts val="600"/>
                        </a:spcAft>
                      </a:pPr>
                      <a:r>
                        <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rPr>
                        <a:t>运行</a:t>
                      </a:r>
                      <a:r>
                        <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rPr>
                        <a:t>帧率</a:t>
                      </a:r>
                      <a:endPar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rgbClr val="D5B9D2"/>
                    </a:solidFill>
                  </a:tcPr>
                </a:tc>
                <a:tc>
                  <a:txBody>
                    <a:bodyPr/>
                    <a:p>
                      <a:pPr algn="just">
                        <a:lnSpc>
                          <a:spcPts val="2400"/>
                        </a:lnSpc>
                        <a:spcAft>
                          <a:spcPts val="600"/>
                        </a:spcAft>
                      </a:pPr>
                      <a:r>
                        <a:rPr lang="en-US" sz="1700" kern="100" dirty="0">
                          <a:effectLst/>
                          <a:latin typeface="微软雅黑" panose="020B0503020204020204" pitchFamily="34" charset="-122"/>
                          <a:ea typeface="微软雅黑" panose="020B0503020204020204" pitchFamily="34" charset="-122"/>
                          <a:cs typeface="Times New Roman" panose="02020603050405020304" pitchFamily="18" charset="0"/>
                        </a:rPr>
                        <a:t>       </a:t>
                      </a:r>
                      <a:r>
                        <a:rPr sz="1700" kern="100" dirty="0">
                          <a:effectLst/>
                          <a:latin typeface="微软雅黑" panose="020B0503020204020204" pitchFamily="34" charset="-122"/>
                          <a:ea typeface="微软雅黑" panose="020B0503020204020204" pitchFamily="34" charset="-122"/>
                          <a:cs typeface="Times New Roman" panose="02020603050405020304" pitchFamily="18" charset="0"/>
                        </a:rPr>
                        <a:t>飞行画面在 60Hz 以上才不会产生明显操作延迟感，因此要求初期在真实 FFS 设备上能够达到最低 60Hz 的帧率。</a:t>
                      </a:r>
                      <a:endParaRPr sz="17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rgbClr val="D5B9D2"/>
                    </a:solidFill>
                  </a:tcPr>
                </a:tc>
              </a:tr>
              <a:tr h="1591310">
                <a:tc>
                  <a:txBody>
                    <a:bodyPr/>
                    <a:p>
                      <a:pPr algn="ctr">
                        <a:lnSpc>
                          <a:spcPts val="2400"/>
                        </a:lnSpc>
                        <a:spcAft>
                          <a:spcPts val="600"/>
                        </a:spcAft>
                      </a:pPr>
                      <a:r>
                        <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rPr>
                        <a:t>可靠性</a:t>
                      </a:r>
                      <a:endPar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chemeClr val="accent1">
                        <a:lumMod val="20000"/>
                        <a:lumOff val="80000"/>
                      </a:schemeClr>
                    </a:solidFill>
                  </a:tcPr>
                </a:tc>
                <a:tc>
                  <a:txBody>
                    <a:bodyPr/>
                    <a:p>
                      <a:pPr algn="just">
                        <a:lnSpc>
                          <a:spcPts val="2400"/>
                        </a:lnSpc>
                        <a:spcAft>
                          <a:spcPts val="600"/>
                        </a:spcAft>
                      </a:pPr>
                      <a:r>
                        <a:rPr lang="en-US" alt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       </a:t>
                      </a:r>
                      <a:r>
                        <a:rPr lang="zh-CN" altLang="en-US" sz="1700" kern="100" dirty="0">
                          <a:effectLst/>
                          <a:latin typeface="微软雅黑" panose="020B0503020204020204" pitchFamily="34" charset="-122"/>
                          <a:ea typeface="微软雅黑" panose="020B0503020204020204" pitchFamily="34" charset="-122"/>
                          <a:cs typeface="Times New Roman" panose="02020603050405020304" pitchFamily="18" charset="0"/>
                        </a:rPr>
                        <a:t>要求视景系统在连续运行 </a:t>
                      </a:r>
                      <a:r>
                        <a:rPr lang="en-US" alt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30</a:t>
                      </a:r>
                      <a:r>
                        <a:rPr lang="zh-CN" altLang="en-US" sz="1700" kern="100" dirty="0">
                          <a:effectLst/>
                          <a:latin typeface="微软雅黑" panose="020B0503020204020204" pitchFamily="34" charset="-122"/>
                          <a:ea typeface="微软雅黑" panose="020B0503020204020204" pitchFamily="34" charset="-122"/>
                          <a:cs typeface="Times New Roman" panose="02020603050405020304" pitchFamily="18" charset="0"/>
                        </a:rPr>
                        <a:t> 分钟期间不出现明显的帧率下降现象。</a:t>
                      </a:r>
                      <a:endParaRPr lang="zh-CN" altLang="en-US" sz="17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chemeClr val="accent1">
                        <a:lumMod val="20000"/>
                        <a:lumOff val="80000"/>
                      </a:schemeClr>
                    </a:solidFill>
                  </a:tcPr>
                </a:tc>
              </a:tr>
              <a:tr h="1362710">
                <a:tc>
                  <a:txBody>
                    <a:bodyPr/>
                    <a:p>
                      <a:pPr algn="ctr">
                        <a:lnSpc>
                          <a:spcPts val="2400"/>
                        </a:lnSpc>
                        <a:spcAft>
                          <a:spcPts val="600"/>
                        </a:spcAft>
                      </a:pPr>
                      <a:r>
                        <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rPr>
                        <a:t>可扩展性</a:t>
                      </a:r>
                      <a:endPar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rgbClr val="D5B9D2"/>
                    </a:solidFill>
                  </a:tcPr>
                </a:tc>
                <a:tc>
                  <a:txBody>
                    <a:bodyPr/>
                    <a:p>
                      <a:pPr algn="just">
                        <a:lnSpc>
                          <a:spcPts val="2400"/>
                        </a:lnSpc>
                        <a:spcAft>
                          <a:spcPts val="600"/>
                        </a:spcAft>
                      </a:pPr>
                      <a:r>
                        <a:rPr lang="en-US" alt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       </a:t>
                      </a:r>
                      <a:r>
                        <a:rPr lang="zh-CN" altLang="en-US" sz="1700" kern="100" dirty="0">
                          <a:effectLst/>
                          <a:latin typeface="微软雅黑" panose="020B0503020204020204" pitchFamily="34" charset="-122"/>
                          <a:ea typeface="微软雅黑" panose="020B0503020204020204" pitchFamily="34" charset="-122"/>
                          <a:cs typeface="Times New Roman" panose="02020603050405020304" pitchFamily="18" charset="0"/>
                        </a:rPr>
                        <a:t>由于现存各厂商的仿真机均自定义数据包组织</a:t>
                      </a:r>
                      <a:r>
                        <a:rPr lang="zh-CN" altLang="en-US" sz="1700" kern="100" dirty="0">
                          <a:effectLst/>
                          <a:latin typeface="微软雅黑" panose="020B0503020204020204" pitchFamily="34" charset="-122"/>
                          <a:ea typeface="微软雅黑" panose="020B0503020204020204" pitchFamily="34" charset="-122"/>
                          <a:cs typeface="Times New Roman" panose="02020603050405020304" pitchFamily="18" charset="0"/>
                        </a:rPr>
                        <a:t>结构，数据交换</a:t>
                      </a:r>
                      <a:r>
                        <a:rPr lang="zh-CN" altLang="en-US" sz="1700" kern="100" dirty="0">
                          <a:effectLst/>
                          <a:latin typeface="微软雅黑" panose="020B0503020204020204" pitchFamily="34" charset="-122"/>
                          <a:ea typeface="微软雅黑" panose="020B0503020204020204" pitchFamily="34" charset="-122"/>
                          <a:cs typeface="Times New Roman" panose="02020603050405020304" pitchFamily="18" charset="0"/>
                        </a:rPr>
                        <a:t>子系统应体现仿真机侧无关性，方便在各类仿真机上搭载。</a:t>
                      </a:r>
                      <a:endParaRPr lang="zh-CN" altLang="en-US" sz="17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rgbClr val="D5B9D2"/>
                    </a:solidFill>
                  </a:tcPr>
                </a:tc>
              </a:tr>
            </a:tbl>
          </a:graphicData>
        </a:graphic>
      </p:graphicFrame>
      <p:graphicFrame>
        <p:nvGraphicFramePr>
          <p:cNvPr id="10" name="表格 9"/>
          <p:cNvGraphicFramePr>
            <a:graphicFrameLocks noGrp="1"/>
          </p:cNvGraphicFramePr>
          <p:nvPr>
            <p:custDataLst>
              <p:tags r:id="rId7"/>
            </p:custDataLst>
          </p:nvPr>
        </p:nvGraphicFramePr>
        <p:xfrm>
          <a:off x="3178175" y="1162050"/>
          <a:ext cx="5835650" cy="5334635"/>
        </p:xfrm>
        <a:graphic>
          <a:graphicData uri="http://schemas.openxmlformats.org/drawingml/2006/table">
            <a:tbl>
              <a:tblPr firstRow="1" firstCol="1" bandRow="1">
                <a:tableStyleId>{5C22544A-7EE6-4342-B048-85BDC9FD1C3A}</a:tableStyleId>
              </a:tblPr>
              <a:tblGrid>
                <a:gridCol w="1950085"/>
                <a:gridCol w="3885565"/>
              </a:tblGrid>
              <a:tr h="436245">
                <a:tc>
                  <a:txBody>
                    <a:bodyPr/>
                    <a:p>
                      <a:pPr algn="ctr">
                        <a:lnSpc>
                          <a:spcPct val="150000"/>
                        </a:lnSpc>
                        <a:spcAft>
                          <a:spcPts val="0"/>
                        </a:spcAft>
                      </a:pPr>
                      <a:r>
                        <a:rPr lang="zh-CN" sz="1800" kern="100" dirty="0">
                          <a:effectLst/>
                          <a:latin typeface="微软雅黑" panose="020B0503020204020204" pitchFamily="34" charset="-122"/>
                          <a:ea typeface="微软雅黑" panose="020B0503020204020204" pitchFamily="34" charset="-122"/>
                        </a:rPr>
                        <a:t>需求名称</a:t>
                      </a:r>
                      <a:endParaRPr lang="zh-CN" sz="18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nchor="ctr">
                    <a:solidFill>
                      <a:srgbClr val="9C5A99"/>
                    </a:solidFill>
                  </a:tcPr>
                </a:tc>
                <a:tc>
                  <a:txBody>
                    <a:bodyPr/>
                    <a:p>
                      <a:pPr algn="ctr">
                        <a:lnSpc>
                          <a:spcPct val="150000"/>
                        </a:lnSpc>
                        <a:spcAft>
                          <a:spcPts val="0"/>
                        </a:spcAft>
                      </a:pPr>
                      <a:r>
                        <a:rPr lang="zh-CN" sz="1800" kern="100" dirty="0">
                          <a:effectLst/>
                          <a:latin typeface="微软雅黑" panose="020B0503020204020204" pitchFamily="34" charset="-122"/>
                          <a:ea typeface="微软雅黑" panose="020B0503020204020204" pitchFamily="34" charset="-122"/>
                        </a:rPr>
                        <a:t>需求描述</a:t>
                      </a:r>
                      <a:endParaRPr lang="zh-CN" sz="18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nchor="ctr">
                    <a:solidFill>
                      <a:srgbClr val="9C5A99"/>
                    </a:solidFill>
                  </a:tcPr>
                </a:tc>
              </a:tr>
              <a:tr h="1944370">
                <a:tc>
                  <a:txBody>
                    <a:bodyPr/>
                    <a:p>
                      <a:pPr algn="ctr">
                        <a:lnSpc>
                          <a:spcPts val="2400"/>
                        </a:lnSpc>
                        <a:spcAft>
                          <a:spcPts val="600"/>
                        </a:spcAft>
                      </a:pPr>
                      <a:r>
                        <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rPr>
                        <a:t>仿真机与虚拟仿真机</a:t>
                      </a:r>
                      <a:r>
                        <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rPr>
                        <a:t>交互</a:t>
                      </a:r>
                      <a:endPar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rgbClr val="D5B9D2"/>
                    </a:solidFill>
                  </a:tcPr>
                </a:tc>
                <a:tc>
                  <a:txBody>
                    <a:bodyPr/>
                    <a:p>
                      <a:pPr algn="just">
                        <a:lnSpc>
                          <a:spcPts val="2400"/>
                        </a:lnSpc>
                        <a:spcAft>
                          <a:spcPts val="600"/>
                        </a:spcAft>
                      </a:pPr>
                      <a:r>
                        <a:rPr sz="1700" kern="100" dirty="0">
                          <a:effectLst/>
                          <a:latin typeface="微软雅黑" panose="020B0503020204020204" pitchFamily="34" charset="-122"/>
                          <a:ea typeface="微软雅黑" panose="020B0503020204020204" pitchFamily="34" charset="-122"/>
                          <a:cs typeface="Times New Roman" panose="02020603050405020304" pitchFamily="18" charset="0"/>
                        </a:rPr>
                        <a:t>虚拟仿真机需要绕过所在操作系统的网络协议栈</a:t>
                      </a:r>
                      <a:r>
                        <a:rPr 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，直接读取或生成流经网卡的原始数据帧，需要亲自实现解封和封装数据帧的过程。</a:t>
                      </a:r>
                      <a:endParaRPr lang="zh-CN" sz="17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rgbClr val="D5B9D2"/>
                    </a:solidFill>
                  </a:tcPr>
                </a:tc>
              </a:tr>
              <a:tr h="1591310">
                <a:tc>
                  <a:txBody>
                    <a:bodyPr/>
                    <a:p>
                      <a:pPr algn="ctr">
                        <a:lnSpc>
                          <a:spcPts val="2400"/>
                        </a:lnSpc>
                        <a:spcAft>
                          <a:spcPts val="600"/>
                        </a:spcAft>
                      </a:pPr>
                      <a:r>
                        <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rPr>
                        <a:t>指令数据</a:t>
                      </a:r>
                      <a:r>
                        <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rPr>
                        <a:t>转换</a:t>
                      </a:r>
                      <a:endPar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chemeClr val="accent1">
                        <a:lumMod val="20000"/>
                        <a:lumOff val="80000"/>
                      </a:schemeClr>
                    </a:solidFill>
                  </a:tcPr>
                </a:tc>
                <a:tc>
                  <a:txBody>
                    <a:bodyPr/>
                    <a:p>
                      <a:pPr algn="just">
                        <a:lnSpc>
                          <a:spcPts val="2400"/>
                        </a:lnSpc>
                        <a:spcAft>
                          <a:spcPts val="600"/>
                        </a:spcAft>
                      </a:pPr>
                      <a:r>
                        <a:rPr lang="en-US" alt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      </a:t>
                      </a:r>
                      <a:r>
                        <a:rPr sz="1700" kern="100" dirty="0">
                          <a:effectLst/>
                          <a:latin typeface="微软雅黑" panose="020B0503020204020204" pitchFamily="34" charset="-122"/>
                          <a:ea typeface="微软雅黑" panose="020B0503020204020204" pitchFamily="34" charset="-122"/>
                          <a:cs typeface="Times New Roman" panose="02020603050405020304" pitchFamily="18" charset="0"/>
                        </a:rPr>
                        <a:t>仿真机使用的指令</a:t>
                      </a:r>
                      <a:r>
                        <a:rPr 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集</a:t>
                      </a:r>
                      <a:r>
                        <a:rPr sz="1700" kern="100" dirty="0">
                          <a:effectLst/>
                          <a:latin typeface="微软雅黑" panose="020B0503020204020204" pitchFamily="34" charset="-122"/>
                          <a:ea typeface="微软雅黑" panose="020B0503020204020204" pitchFamily="34" charset="-122"/>
                          <a:cs typeface="Times New Roman" panose="02020603050405020304" pitchFamily="18" charset="0"/>
                        </a:rPr>
                        <a:t>需要与图像生成器使用</a:t>
                      </a:r>
                      <a:r>
                        <a:rPr 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自定义</a:t>
                      </a:r>
                      <a:r>
                        <a:rPr sz="1700" kern="100" dirty="0">
                          <a:effectLst/>
                          <a:latin typeface="微软雅黑" panose="020B0503020204020204" pitchFamily="34" charset="-122"/>
                          <a:ea typeface="微软雅黑" panose="020B0503020204020204" pitchFamily="34" charset="-122"/>
                          <a:cs typeface="Times New Roman" panose="02020603050405020304" pitchFamily="18" charset="0"/>
                        </a:rPr>
                        <a:t>的指令</a:t>
                      </a:r>
                      <a:r>
                        <a:rPr 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集</a:t>
                      </a:r>
                      <a:r>
                        <a:rPr sz="1700" kern="100" dirty="0">
                          <a:effectLst/>
                          <a:latin typeface="微软雅黑" panose="020B0503020204020204" pitchFamily="34" charset="-122"/>
                          <a:ea typeface="微软雅黑" panose="020B0503020204020204" pitchFamily="34" charset="-122"/>
                          <a:cs typeface="Times New Roman" panose="02020603050405020304" pitchFamily="18" charset="0"/>
                        </a:rPr>
                        <a:t>进行</a:t>
                      </a:r>
                      <a:r>
                        <a:rPr 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一</a:t>
                      </a:r>
                      <a:r>
                        <a:rPr lang="en-US" alt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 </a:t>
                      </a:r>
                      <a:r>
                        <a:rPr 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一</a:t>
                      </a:r>
                      <a:r>
                        <a:rPr sz="1700" kern="100" dirty="0">
                          <a:effectLst/>
                          <a:latin typeface="微软雅黑" panose="020B0503020204020204" pitchFamily="34" charset="-122"/>
                          <a:ea typeface="微软雅黑" panose="020B0503020204020204" pitchFamily="34" charset="-122"/>
                          <a:cs typeface="Times New Roman" panose="02020603050405020304" pitchFamily="18" charset="0"/>
                        </a:rPr>
                        <a:t>映射</a:t>
                      </a:r>
                      <a:r>
                        <a:rPr 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。指令需要双向</a:t>
                      </a:r>
                      <a:r>
                        <a:rPr 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转换。</a:t>
                      </a:r>
                      <a:endParaRPr lang="zh-CN" sz="17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chemeClr val="accent1">
                        <a:lumMod val="20000"/>
                        <a:lumOff val="80000"/>
                      </a:schemeClr>
                    </a:solidFill>
                  </a:tcPr>
                </a:tc>
              </a:tr>
              <a:tr h="1362710">
                <a:tc>
                  <a:txBody>
                    <a:bodyPr/>
                    <a:p>
                      <a:pPr algn="ctr">
                        <a:lnSpc>
                          <a:spcPts val="2400"/>
                        </a:lnSpc>
                        <a:spcAft>
                          <a:spcPts val="600"/>
                        </a:spcAft>
                      </a:pPr>
                      <a:r>
                        <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rPr>
                        <a:t>图像生成器与虚拟仿真机</a:t>
                      </a:r>
                      <a:r>
                        <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rPr>
                        <a:t>交互</a:t>
                      </a:r>
                      <a:endParaRPr lang="zh-CN" altLang="en-US" sz="1700" b="1" kern="100" dirty="0">
                        <a:solidFill>
                          <a:schemeClr val="tx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rgbClr val="D5B9D2"/>
                    </a:solidFill>
                  </a:tcPr>
                </a:tc>
                <a:tc>
                  <a:txBody>
                    <a:bodyPr/>
                    <a:p>
                      <a:pPr algn="just">
                        <a:lnSpc>
                          <a:spcPts val="2400"/>
                        </a:lnSpc>
                        <a:spcAft>
                          <a:spcPts val="600"/>
                        </a:spcAft>
                      </a:pPr>
                      <a:r>
                        <a:rPr lang="en-US" alt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       </a:t>
                      </a:r>
                      <a:r>
                        <a:rPr lang="zh-CN" altLang="en-US" sz="1700" kern="100" dirty="0">
                          <a:effectLst/>
                          <a:latin typeface="微软雅黑" panose="020B0503020204020204" pitchFamily="34" charset="-122"/>
                          <a:ea typeface="微软雅黑" panose="020B0503020204020204" pitchFamily="34" charset="-122"/>
                          <a:cs typeface="Times New Roman" panose="02020603050405020304" pitchFamily="18" charset="0"/>
                        </a:rPr>
                        <a:t>图像生成器可以与虚拟仿真机以自定义指令的格式进行交互，此处可使用传统</a:t>
                      </a:r>
                      <a:r>
                        <a:rPr lang="en-US" altLang="zh-CN" sz="1700" kern="100" dirty="0">
                          <a:effectLst/>
                          <a:latin typeface="微软雅黑" panose="020B0503020204020204" pitchFamily="34" charset="-122"/>
                          <a:ea typeface="微软雅黑" panose="020B0503020204020204" pitchFamily="34" charset="-122"/>
                          <a:cs typeface="Times New Roman" panose="02020603050405020304" pitchFamily="18" charset="0"/>
                        </a:rPr>
                        <a:t>TCP</a:t>
                      </a:r>
                      <a:r>
                        <a:rPr lang="zh-CN" altLang="en-US" sz="1700" kern="100" dirty="0">
                          <a:effectLst/>
                          <a:latin typeface="微软雅黑" panose="020B0503020204020204" pitchFamily="34" charset="-122"/>
                          <a:ea typeface="微软雅黑" panose="020B0503020204020204" pitchFamily="34" charset="-122"/>
                          <a:cs typeface="Times New Roman" panose="02020603050405020304" pitchFamily="18" charset="0"/>
                        </a:rPr>
                        <a:t>协议。</a:t>
                      </a:r>
                      <a:endParaRPr lang="zh-CN" altLang="en-US" sz="17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72000" marB="72000" anchor="ctr">
                    <a:solidFill>
                      <a:srgbClr val="D5B9D2"/>
                    </a:solidFill>
                  </a:tcPr>
                </a:tc>
              </a:tr>
            </a:tbl>
          </a:graphicData>
        </a:graphic>
      </p:graphicFrame>
    </p:spTree>
    <p:custDataLst>
      <p:tags r:id="rId8"/>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nodeType="clickEffect">
                                  <p:stCondLst>
                                    <p:cond delay="0"/>
                                  </p:stCondLst>
                                  <p:childTnLst>
                                    <p:animEffect transition="out" filter="blinds(horizontal)">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6200000">
            <a:off x="-2833213" y="2491610"/>
            <a:ext cx="7175142" cy="1826157"/>
          </a:xfrm>
          <a:prstGeom prst="rect">
            <a:avLst/>
          </a:prstGeom>
          <a:solidFill>
            <a:srgbClr val="6C1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9516" y="4100785"/>
            <a:ext cx="1826158"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系统实现</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158722" y="5044704"/>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测试与</a:t>
            </a:r>
            <a:r>
              <a:rPr lang="zh-CN" altLang="en-US" sz="2000">
                <a:solidFill>
                  <a:schemeClr val="bg1">
                    <a:lumMod val="85000"/>
                  </a:schemeClr>
                </a:solidFill>
                <a:latin typeface="微软雅黑" panose="020B0503020204020204" pitchFamily="34" charset="-122"/>
                <a:ea typeface="微软雅黑" panose="020B0503020204020204" pitchFamily="34" charset="-122"/>
              </a:rPr>
              <a:t>优化</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58722" y="132395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选题背景</a:t>
            </a:r>
            <a:endParaRPr lang="zh-CN" altLang="en-US" sz="2000" b="1">
              <a:solidFill>
                <a:srgbClr val="6A0060"/>
              </a:solidFill>
              <a:latin typeface="微软雅黑" panose="020B0503020204020204" pitchFamily="34" charset="-122"/>
              <a:ea typeface="微软雅黑" panose="020B0503020204020204" pitchFamily="34" charset="-122"/>
            </a:endParaRPr>
          </a:p>
        </p:txBody>
      </p:sp>
      <p:cxnSp>
        <p:nvCxnSpPr>
          <p:cNvPr id="7" name="直线连接符 6"/>
          <p:cNvCxnSpPr/>
          <p:nvPr/>
        </p:nvCxnSpPr>
        <p:spPr>
          <a:xfrm>
            <a:off x="-158722" y="2926080"/>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5" name="直线连接符 24"/>
          <p:cNvCxnSpPr/>
          <p:nvPr/>
        </p:nvCxnSpPr>
        <p:spPr>
          <a:xfrm>
            <a:off x="-169517" y="203117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6" name="直线连接符 25"/>
          <p:cNvCxnSpPr/>
          <p:nvPr/>
        </p:nvCxnSpPr>
        <p:spPr>
          <a:xfrm>
            <a:off x="-158722" y="4769223"/>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27" name="直线连接符 26"/>
          <p:cNvCxnSpPr/>
          <p:nvPr/>
        </p:nvCxnSpPr>
        <p:spPr>
          <a:xfrm>
            <a:off x="-158722" y="567465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cxnSp>
        <p:nvCxnSpPr>
          <p:cNvPr id="6" name="直线连接符 24"/>
          <p:cNvCxnSpPr/>
          <p:nvPr/>
        </p:nvCxnSpPr>
        <p:spPr>
          <a:xfrm>
            <a:off x="-169517" y="649649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9" name="文本框 8"/>
          <p:cNvSpPr txBox="1"/>
          <p:nvPr/>
        </p:nvSpPr>
        <p:spPr>
          <a:xfrm>
            <a:off x="-158722" y="5905764"/>
            <a:ext cx="1826159" cy="398780"/>
          </a:xfrm>
          <a:prstGeom prst="rect">
            <a:avLst/>
          </a:prstGeom>
          <a:noFill/>
        </p:spPr>
        <p:txBody>
          <a:bodyPr wrap="square" rtlCol="0">
            <a:spAutoFit/>
          </a:bodyPr>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总结与展望</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sp>
        <p:nvSpPr>
          <p:cNvPr id="39" name="矩形 38"/>
          <p:cNvSpPr/>
          <p:nvPr>
            <p:custDataLst>
              <p:tags r:id="rId1"/>
            </p:custDataLst>
          </p:nvPr>
        </p:nvSpPr>
        <p:spPr>
          <a:xfrm>
            <a:off x="-169231" y="2926842"/>
            <a:ext cx="1826158" cy="909233"/>
          </a:xfrm>
          <a:prstGeom prst="rect">
            <a:avLst/>
          </a:prstGeom>
          <a:solidFill>
            <a:schemeClr val="accent1">
              <a:lumMod val="20000"/>
              <a:lumOff val="80000"/>
            </a:schemeClr>
          </a:solidFill>
          <a:ln w="285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solidFill>
                <a:schemeClr val="tx1">
                  <a:lumMod val="50000"/>
                  <a:lumOff val="50000"/>
                </a:schemeClr>
              </a:solidFill>
            </a:endParaRPr>
          </a:p>
        </p:txBody>
      </p:sp>
      <p:sp>
        <p:nvSpPr>
          <p:cNvPr id="11" name="文本框 10"/>
          <p:cNvSpPr txBox="1"/>
          <p:nvPr/>
        </p:nvSpPr>
        <p:spPr>
          <a:xfrm>
            <a:off x="-158722" y="2271517"/>
            <a:ext cx="1826159" cy="398780"/>
          </a:xfrm>
          <a:prstGeom prst="rect">
            <a:avLst/>
          </a:prstGeom>
          <a:noFill/>
        </p:spPr>
        <p:txBody>
          <a:bodyPr wrap="square" rtlCol="0">
            <a:spAutoFit/>
          </a:bodyPr>
          <a:lstStyle/>
          <a:p>
            <a:pPr algn="ctr"/>
            <a:r>
              <a:rPr lang="zh-CN" altLang="en-US" sz="2000">
                <a:solidFill>
                  <a:schemeClr val="bg1">
                    <a:lumMod val="85000"/>
                  </a:schemeClr>
                </a:solidFill>
                <a:latin typeface="微软雅黑" panose="020B0503020204020204" pitchFamily="34" charset="-122"/>
                <a:ea typeface="微软雅黑" panose="020B0503020204020204" pitchFamily="34" charset="-122"/>
              </a:rPr>
              <a:t>相关技术</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40" name="直线连接符 24"/>
          <p:cNvCxnSpPr/>
          <p:nvPr/>
        </p:nvCxnSpPr>
        <p:spPr>
          <a:xfrm>
            <a:off x="-158722" y="1135829"/>
            <a:ext cx="1826159" cy="0"/>
          </a:xfrm>
          <a:prstGeom prst="line">
            <a:avLst/>
          </a:prstGeom>
          <a:ln>
            <a:solidFill>
              <a:schemeClr val="accent1">
                <a:lumMod val="60000"/>
                <a:lumOff val="40000"/>
              </a:schemeClr>
            </a:solidFill>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158721" y="3032374"/>
            <a:ext cx="1826158" cy="706755"/>
          </a:xfrm>
          <a:prstGeom prst="rect">
            <a:avLst/>
          </a:prstGeom>
          <a:noFill/>
        </p:spPr>
        <p:txBody>
          <a:bodyPr wrap="square" rtlCol="0">
            <a:spAutoFit/>
          </a:bodyPr>
          <a:lstStyle/>
          <a:p>
            <a:pPr algn="ctr"/>
            <a:r>
              <a:rPr lang="zh-CN" altLang="en-US" sz="2000" b="1">
                <a:solidFill>
                  <a:srgbClr val="6A0060"/>
                </a:solidFill>
                <a:latin typeface="微软雅黑" panose="020B0503020204020204" pitchFamily="34" charset="-122"/>
                <a:ea typeface="微软雅黑" panose="020B0503020204020204" pitchFamily="34" charset="-122"/>
              </a:rPr>
              <a:t>需求分析</a:t>
            </a:r>
            <a:endParaRPr lang="zh-CN" altLang="en-US" sz="2000" b="1">
              <a:solidFill>
                <a:srgbClr val="6A0060"/>
              </a:solidFill>
              <a:latin typeface="微软雅黑" panose="020B0503020204020204" pitchFamily="34" charset="-122"/>
              <a:ea typeface="微软雅黑" panose="020B0503020204020204" pitchFamily="34" charset="-122"/>
            </a:endParaRPr>
          </a:p>
          <a:p>
            <a:pPr algn="ctr"/>
            <a:r>
              <a:rPr lang="zh-CN" altLang="en-US" sz="2000" b="1">
                <a:solidFill>
                  <a:srgbClr val="6A0060"/>
                </a:solidFill>
                <a:latin typeface="微软雅黑" panose="020B0503020204020204" pitchFamily="34" charset="-122"/>
                <a:ea typeface="微软雅黑" panose="020B0503020204020204" pitchFamily="34" charset="-122"/>
              </a:rPr>
              <a:t>与设计</a:t>
            </a:r>
            <a:endParaRPr lang="zh-CN" altLang="en-US" sz="2000">
              <a:solidFill>
                <a:schemeClr val="bg1">
                  <a:lumMod val="85000"/>
                </a:schemeClr>
              </a:solidFill>
              <a:latin typeface="微软雅黑" panose="020B0503020204020204" pitchFamily="34" charset="-122"/>
              <a:ea typeface="微软雅黑" panose="020B0503020204020204" pitchFamily="34" charset="-122"/>
            </a:endParaRPr>
          </a:p>
        </p:txBody>
      </p:sp>
      <p:pic>
        <p:nvPicPr>
          <p:cNvPr id="34" name="Picture 4" descr="https://ss1.bdstatic.com/70cFuXSh_Q1YnxGkpoWK1HF6hhy/it/u=895424434,4021804793&amp;fm=27&amp;gp=0.jpg"/>
          <p:cNvPicPr>
            <a:picLocks noChangeAspect="1" noChangeArrowheads="1"/>
          </p:cNvPicPr>
          <p:nvPr>
            <p:custDataLst>
              <p:tags r:id="rId2"/>
            </p:custDataLst>
          </p:nvPr>
        </p:nvPicPr>
        <p:blipFill rotWithShape="1">
          <a:blip r:embed="rId3">
            <a:extLst>
              <a:ext uri="{BEBA8EAE-BF5A-486C-A8C5-ECC9F3942E4B}">
                <a14:imgProps xmlns:a14="http://schemas.microsoft.com/office/drawing/2010/main">
                  <a14:imgLayer r:embed="rId4">
                    <a14:imgEffect>
                      <a14:backgroundRemoval t="2871" b="97927" l="1200" r="97600">
                        <a14:foregroundMark x1="25000" y1="57416" x2="44800" y2="80223"/>
                        <a14:foregroundMark x1="44800" y1="80223" x2="65200" y2="62679"/>
                        <a14:foregroundMark x1="65200" y1="62679" x2="69000" y2="43062"/>
                        <a14:foregroundMark x1="69000" y1="43062" x2="65800" y2="25997"/>
                        <a14:foregroundMark x1="65800" y1="25997" x2="46600" y2="17703"/>
                        <a14:foregroundMark x1="46600" y1="17703" x2="45600" y2="17703"/>
                        <a14:foregroundMark x1="42800" y1="20415" x2="32600" y2="35247"/>
                        <a14:foregroundMark x1="32600" y1="35247" x2="41400" y2="57257"/>
                        <a14:foregroundMark x1="41400" y1="57257" x2="59200" y2="48485"/>
                        <a14:foregroundMark x1="59200" y1="48485" x2="68200" y2="34769"/>
                        <a14:foregroundMark x1="68200" y1="36683" x2="1200" y2="24242"/>
                        <a14:foregroundMark x1="1600" y1="46093" x2="23600" y2="76715"/>
                        <a14:foregroundMark x1="23600" y1="76715" x2="42800" y2="88517"/>
                        <a14:foregroundMark x1="42800" y1="88517" x2="62400" y2="80542"/>
                        <a14:foregroundMark x1="62400" y1="80542" x2="87200" y2="28389"/>
                        <a14:foregroundMark x1="87200" y1="28389" x2="68400" y2="20734"/>
                        <a14:foregroundMark x1="68400" y1="20734" x2="24600" y2="18979"/>
                        <a14:foregroundMark x1="24600" y1="18979" x2="3200" y2="51515"/>
                        <a14:foregroundMark x1="40400" y1="62520" x2="77200" y2="53429"/>
                        <a14:foregroundMark x1="77200" y1="53429" x2="50400" y2="35726"/>
                        <a14:foregroundMark x1="50400" y1="35726" x2="69000" y2="24880"/>
                        <a14:foregroundMark x1="69000" y1="24880" x2="39400" y2="37640"/>
                        <a14:foregroundMark x1="39400" y1="37640" x2="33000" y2="28070"/>
                        <a14:foregroundMark x1="42400" y1="64434" x2="31400" y2="47209"/>
                        <a14:foregroundMark x1="31400" y1="47209" x2="43400" y2="32855"/>
                        <a14:foregroundMark x1="43400" y1="32855" x2="64400" y2="29506"/>
                        <a14:foregroundMark x1="64400" y1="29506" x2="50800" y2="43222"/>
                        <a14:foregroundMark x1="50800" y1="43222" x2="24200" y2="41627"/>
                        <a14:foregroundMark x1="24200" y1="41627" x2="34800" y2="19936"/>
                        <a14:foregroundMark x1="34800" y1="19936" x2="38200" y2="18660"/>
                        <a14:foregroundMark x1="43200" y1="47687" x2="37400" y2="29825"/>
                        <a14:foregroundMark x1="37400" y1="29825" x2="58400" y2="38278"/>
                        <a14:foregroundMark x1="58400" y1="38278" x2="37200" y2="45136"/>
                        <a14:foregroundMark x1="37200" y1="45136" x2="43000" y2="28070"/>
                        <a14:foregroundMark x1="43000" y1="28070" x2="44800" y2="27751"/>
                        <a14:foregroundMark x1="23400" y1="15789" x2="78000" y2="11643"/>
                        <a14:foregroundMark x1="78000" y1="11643" x2="85200" y2="11643"/>
                        <a14:foregroundMark x1="48400" y1="2711" x2="70200" y2="8134"/>
                        <a14:foregroundMark x1="70200" y1="8134" x2="91800" y2="6380"/>
                        <a14:foregroundMark x1="91800" y1="6380" x2="94400" y2="4944"/>
                        <a14:foregroundMark x1="94800" y1="8772" x2="90800" y2="44338"/>
                        <a14:foregroundMark x1="90800" y1="44338" x2="70400" y2="78947"/>
                        <a14:foregroundMark x1="70400" y1="78947" x2="60800" y2="84370"/>
                        <a14:foregroundMark x1="86800" y1="66667" x2="73400" y2="80702"/>
                        <a14:foregroundMark x1="73400" y1="80702" x2="56000" y2="90431"/>
                        <a14:foregroundMark x1="56000" y1="90431" x2="40000" y2="91388"/>
                        <a14:foregroundMark x1="49600" y1="97927" x2="86000" y2="78947"/>
                        <a14:foregroundMark x1="3200" y1="4306" x2="25800" y2="8453"/>
                        <a14:foregroundMark x1="25800" y1="8453" x2="46200" y2="4625"/>
                        <a14:foregroundMark x1="46200" y1="4625" x2="50000" y2="3030"/>
                        <a14:foregroundMark x1="51200" y1="3030" x2="73000" y2="10686"/>
                        <a14:foregroundMark x1="73000" y1="10686" x2="93200" y2="6858"/>
                        <a14:foregroundMark x1="97600" y1="3349" x2="77400" y2="8134"/>
                        <a14:foregroundMark x1="77400" y1="8134" x2="70600" y2="6539"/>
                      </a14:backgroundRemoval>
                    </a14:imgEffect>
                  </a14:imgLayer>
                </a14:imgProps>
              </a:ext>
              <a:ext uri="{28A0092B-C50C-407E-A947-70E740481C1C}">
                <a14:useLocalDpi xmlns:a14="http://schemas.microsoft.com/office/drawing/2010/main" val="0"/>
              </a:ext>
            </a:extLst>
          </a:blip>
          <a:srcRect l="760" r="1016"/>
          <a:stretch>
            <a:fillRect/>
          </a:stretch>
        </p:blipFill>
        <p:spPr bwMode="auto">
          <a:xfrm>
            <a:off x="1996529" y="325821"/>
            <a:ext cx="587414" cy="749944"/>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p:cNvSpPr txBox="1"/>
          <p:nvPr>
            <p:custDataLst>
              <p:tags r:id="rId5"/>
            </p:custDataLst>
          </p:nvPr>
        </p:nvSpPr>
        <p:spPr>
          <a:xfrm>
            <a:off x="2737526" y="354350"/>
            <a:ext cx="2383114" cy="521970"/>
          </a:xfrm>
          <a:prstGeom prst="rect">
            <a:avLst/>
          </a:prstGeom>
          <a:noFill/>
        </p:spPr>
        <p:txBody>
          <a:bodyPr wrap="square" rtlCol="0">
            <a:spAutoFit/>
          </a:bodyPr>
          <a:p>
            <a:pPr algn="ctr"/>
            <a:r>
              <a:rPr lang="zh-CN" altLang="en-US" sz="2800" b="1" dirty="0">
                <a:solidFill>
                  <a:srgbClr val="6A0060"/>
                </a:solidFill>
                <a:latin typeface="微软雅黑" panose="020B0503020204020204" pitchFamily="34" charset="-122"/>
                <a:ea typeface="微软雅黑" panose="020B0503020204020204" pitchFamily="34" charset="-122"/>
              </a:rPr>
              <a:t>系统</a:t>
            </a:r>
            <a:r>
              <a:rPr lang="zh-CN" altLang="en-US" sz="2800" b="1" dirty="0">
                <a:solidFill>
                  <a:srgbClr val="6A0060"/>
                </a:solidFill>
                <a:latin typeface="微软雅黑" panose="020B0503020204020204" pitchFamily="34" charset="-122"/>
                <a:ea typeface="微软雅黑" panose="020B0503020204020204" pitchFamily="34" charset="-122"/>
              </a:rPr>
              <a:t>总体架构</a:t>
            </a:r>
            <a:endParaRPr lang="zh-CN" altLang="en-US" sz="2800" b="1" dirty="0">
              <a:solidFill>
                <a:srgbClr val="6A0060"/>
              </a:solidFill>
              <a:latin typeface="微软雅黑" panose="020B0503020204020204" pitchFamily="34" charset="-122"/>
              <a:ea typeface="微软雅黑" panose="020B0503020204020204" pitchFamily="34" charset="-122"/>
            </a:endParaRPr>
          </a:p>
        </p:txBody>
      </p:sp>
      <p:pic>
        <p:nvPicPr>
          <p:cNvPr id="14" name="图片 13" descr="framework"/>
          <p:cNvPicPr>
            <a:picLocks noChangeAspect="1"/>
          </p:cNvPicPr>
          <p:nvPr/>
        </p:nvPicPr>
        <p:blipFill>
          <a:blip r:embed="rId6"/>
          <a:stretch>
            <a:fillRect/>
          </a:stretch>
        </p:blipFill>
        <p:spPr>
          <a:xfrm>
            <a:off x="2737485" y="1379220"/>
            <a:ext cx="5600700" cy="4351655"/>
          </a:xfrm>
          <a:prstGeom prst="rect">
            <a:avLst/>
          </a:prstGeom>
        </p:spPr>
      </p:pic>
      <p:pic>
        <p:nvPicPr>
          <p:cNvPr id="16" name="图片 15" descr="deploydiagram"/>
          <p:cNvPicPr>
            <a:picLocks noChangeAspect="1"/>
          </p:cNvPicPr>
          <p:nvPr/>
        </p:nvPicPr>
        <p:blipFill>
          <a:blip r:embed="rId7"/>
          <a:stretch>
            <a:fillRect/>
          </a:stretch>
        </p:blipFill>
        <p:spPr>
          <a:xfrm>
            <a:off x="2630170" y="1843405"/>
            <a:ext cx="5815330" cy="3514090"/>
          </a:xfrm>
          <a:prstGeom prst="rect">
            <a:avLst/>
          </a:prstGeom>
        </p:spPr>
      </p:pic>
      <p:sp>
        <p:nvSpPr>
          <p:cNvPr id="18" name="文本框 17"/>
          <p:cNvSpPr txBox="1"/>
          <p:nvPr/>
        </p:nvSpPr>
        <p:spPr>
          <a:xfrm>
            <a:off x="8690610" y="2031365"/>
            <a:ext cx="3256915" cy="3138170"/>
          </a:xfrm>
          <a:prstGeom prst="rect">
            <a:avLst/>
          </a:prstGeom>
          <a:noFill/>
        </p:spPr>
        <p:txBody>
          <a:bodyPr wrap="square" rtlCol="0">
            <a:spAutoFit/>
          </a:bodyPr>
          <a:p>
            <a:pPr marL="285750" indent="-285750">
              <a:buFont typeface="Wingdings" panose="05000000000000000000" charset="0"/>
              <a:buChar char="l"/>
            </a:pPr>
            <a:r>
              <a:rPr lang="zh-CN" altLang="en-US" b="1">
                <a:solidFill>
                  <a:srgbClr val="6C106B"/>
                </a:solidFill>
                <a:effectLst>
                  <a:outerShdw blurRad="38100" dist="19050" dir="2700000" algn="tl" rotWithShape="0">
                    <a:schemeClr val="dk1">
                      <a:alpha val="40000"/>
                    </a:schemeClr>
                  </a:outerShdw>
                </a:effectLst>
              </a:rPr>
              <a:t>仿真机侧数据交换模块</a:t>
            </a:r>
            <a:endParaRPr lang="zh-CN" altLang="en-US" b="1">
              <a:solidFill>
                <a:srgbClr val="6C106B"/>
              </a:solidFill>
              <a:effectLst>
                <a:outerShdw blurRad="38100" dist="19050" dir="2700000" algn="tl" rotWithShape="0">
                  <a:schemeClr val="dk1">
                    <a:alpha val="40000"/>
                  </a:schemeClr>
                </a:outerShdw>
              </a:effectLst>
            </a:endParaRPr>
          </a:p>
          <a:p>
            <a:pPr marL="285750" indent="-285750">
              <a:buFont typeface="Wingdings" panose="05000000000000000000" charset="0"/>
              <a:buChar char="l"/>
            </a:pPr>
            <a:endParaRPr lang="zh-CN" altLang="en-US" b="1">
              <a:solidFill>
                <a:srgbClr val="6C106B"/>
              </a:solidFill>
              <a:effectLst>
                <a:outerShdw blurRad="38100" dist="19050" dir="2700000" algn="tl" rotWithShape="0">
                  <a:schemeClr val="dk1">
                    <a:alpha val="40000"/>
                  </a:schemeClr>
                </a:outerShdw>
              </a:effectLst>
            </a:endParaRPr>
          </a:p>
          <a:p>
            <a:pPr marL="285750" indent="-285750">
              <a:buFont typeface="Wingdings" panose="05000000000000000000" charset="0"/>
              <a:buChar char="l"/>
            </a:pPr>
            <a:endParaRPr lang="zh-CN" altLang="en-US" b="1">
              <a:solidFill>
                <a:srgbClr val="6C106B"/>
              </a:solidFill>
              <a:effectLst>
                <a:outerShdw blurRad="38100" dist="19050" dir="2700000" algn="tl" rotWithShape="0">
                  <a:schemeClr val="dk1">
                    <a:alpha val="40000"/>
                  </a:schemeClr>
                </a:outerShdw>
              </a:effectLst>
            </a:endParaRPr>
          </a:p>
          <a:p>
            <a:pPr marL="285750" indent="-285750">
              <a:buFont typeface="Wingdings" panose="05000000000000000000" charset="0"/>
              <a:buChar char="l"/>
            </a:pPr>
            <a:endParaRPr lang="zh-CN" altLang="en-US" b="1">
              <a:solidFill>
                <a:srgbClr val="6C106B"/>
              </a:solidFill>
              <a:effectLst>
                <a:outerShdw blurRad="38100" dist="19050" dir="2700000" algn="tl" rotWithShape="0">
                  <a:schemeClr val="dk1">
                    <a:alpha val="40000"/>
                  </a:schemeClr>
                </a:outerShdw>
              </a:effectLst>
            </a:endParaRPr>
          </a:p>
          <a:p>
            <a:pPr indent="0">
              <a:buFont typeface="Wingdings" panose="05000000000000000000" charset="0"/>
              <a:buNone/>
            </a:pPr>
            <a:endParaRPr lang="zh-CN" altLang="en-US" b="1">
              <a:solidFill>
                <a:srgbClr val="6C106B"/>
              </a:solidFill>
              <a:effectLst>
                <a:outerShdw blurRad="38100" dist="19050" dir="2700000" algn="tl" rotWithShape="0">
                  <a:schemeClr val="dk1">
                    <a:alpha val="40000"/>
                  </a:schemeClr>
                </a:outerShdw>
              </a:effectLst>
            </a:endParaRPr>
          </a:p>
          <a:p>
            <a:pPr marL="285750" indent="-285750">
              <a:buFont typeface="Wingdings" panose="05000000000000000000" charset="0"/>
              <a:buChar char="l"/>
            </a:pPr>
            <a:r>
              <a:rPr lang="zh-CN" altLang="en-US" b="1">
                <a:solidFill>
                  <a:srgbClr val="6C106B"/>
                </a:solidFill>
                <a:effectLst>
                  <a:outerShdw blurRad="38100" dist="19050" dir="2700000" algn="tl" rotWithShape="0">
                    <a:schemeClr val="dk1">
                      <a:alpha val="40000"/>
                    </a:schemeClr>
                  </a:outerShdw>
                </a:effectLst>
              </a:rPr>
              <a:t>指令转换模块</a:t>
            </a:r>
            <a:endParaRPr lang="zh-CN" altLang="en-US" b="1">
              <a:solidFill>
                <a:srgbClr val="6C106B"/>
              </a:solidFill>
              <a:effectLst>
                <a:outerShdw blurRad="38100" dist="19050" dir="2700000" algn="tl" rotWithShape="0">
                  <a:schemeClr val="dk1">
                    <a:alpha val="40000"/>
                  </a:schemeClr>
                </a:outerShdw>
              </a:effectLst>
            </a:endParaRPr>
          </a:p>
          <a:p>
            <a:pPr marL="285750" indent="-285750">
              <a:buFont typeface="Wingdings" panose="05000000000000000000" charset="0"/>
              <a:buChar char="l"/>
            </a:pPr>
            <a:endParaRPr lang="zh-CN" altLang="en-US" b="1">
              <a:solidFill>
                <a:srgbClr val="6C106B"/>
              </a:solidFill>
              <a:effectLst>
                <a:outerShdw blurRad="38100" dist="19050" dir="2700000" algn="tl" rotWithShape="0">
                  <a:schemeClr val="dk1">
                    <a:alpha val="40000"/>
                  </a:schemeClr>
                </a:outerShdw>
              </a:effectLst>
            </a:endParaRPr>
          </a:p>
          <a:p>
            <a:pPr marL="285750" indent="-285750">
              <a:buFont typeface="Wingdings" panose="05000000000000000000" charset="0"/>
              <a:buChar char="l"/>
            </a:pPr>
            <a:endParaRPr lang="zh-CN" altLang="en-US" b="1">
              <a:solidFill>
                <a:srgbClr val="6C106B"/>
              </a:solidFill>
              <a:effectLst>
                <a:outerShdw blurRad="38100" dist="19050" dir="2700000" algn="tl" rotWithShape="0">
                  <a:schemeClr val="dk1">
                    <a:alpha val="40000"/>
                  </a:schemeClr>
                </a:outerShdw>
              </a:effectLst>
            </a:endParaRPr>
          </a:p>
          <a:p>
            <a:pPr indent="0">
              <a:buFont typeface="Wingdings" panose="05000000000000000000" charset="0"/>
              <a:buNone/>
            </a:pPr>
            <a:endParaRPr lang="zh-CN" altLang="en-US" b="1">
              <a:solidFill>
                <a:srgbClr val="6C106B"/>
              </a:solidFill>
              <a:effectLst>
                <a:outerShdw blurRad="38100" dist="19050" dir="2700000" algn="tl" rotWithShape="0">
                  <a:schemeClr val="dk1">
                    <a:alpha val="40000"/>
                  </a:schemeClr>
                </a:outerShdw>
              </a:effectLst>
            </a:endParaRPr>
          </a:p>
          <a:p>
            <a:pPr indent="0">
              <a:buFont typeface="Wingdings" panose="05000000000000000000" charset="0"/>
              <a:buNone/>
            </a:pPr>
            <a:endParaRPr lang="zh-CN" altLang="en-US" b="1">
              <a:solidFill>
                <a:srgbClr val="6C106B"/>
              </a:solidFill>
              <a:effectLst>
                <a:outerShdw blurRad="38100" dist="19050" dir="2700000" algn="tl" rotWithShape="0">
                  <a:schemeClr val="dk1">
                    <a:alpha val="40000"/>
                  </a:schemeClr>
                </a:outerShdw>
              </a:effectLst>
            </a:endParaRPr>
          </a:p>
          <a:p>
            <a:pPr marL="285750" indent="-285750">
              <a:buFont typeface="Wingdings" panose="05000000000000000000" charset="0"/>
              <a:buChar char="l"/>
            </a:pPr>
            <a:r>
              <a:rPr lang="zh-CN" altLang="en-US" b="1">
                <a:solidFill>
                  <a:srgbClr val="6C106B"/>
                </a:solidFill>
                <a:effectLst>
                  <a:outerShdw blurRad="38100" dist="19050" dir="2700000" algn="tl" rotWithShape="0">
                    <a:schemeClr val="dk1">
                      <a:alpha val="40000"/>
                    </a:schemeClr>
                  </a:outerShdw>
                </a:effectLst>
              </a:rPr>
              <a:t>图像生成器侧数据交换模块</a:t>
            </a:r>
            <a:endParaRPr lang="zh-CN" altLang="en-US" b="1">
              <a:solidFill>
                <a:srgbClr val="6C106B"/>
              </a:solidFill>
              <a:effectLst>
                <a:outerShdw blurRad="38100" dist="19050" dir="2700000" algn="tl" rotWithShape="0">
                  <a:schemeClr val="dk1">
                    <a:alpha val="40000"/>
                  </a:schemeClr>
                </a:outerShdw>
              </a:effectLst>
            </a:endParaRPr>
          </a:p>
        </p:txBody>
      </p:sp>
      <p:sp>
        <p:nvSpPr>
          <p:cNvPr id="19" name="文本框 18"/>
          <p:cNvSpPr txBox="1"/>
          <p:nvPr/>
        </p:nvSpPr>
        <p:spPr>
          <a:xfrm>
            <a:off x="8557260" y="3032125"/>
            <a:ext cx="3523615" cy="1198880"/>
          </a:xfrm>
          <a:prstGeom prst="rect">
            <a:avLst/>
          </a:prstGeom>
          <a:noFill/>
        </p:spPr>
        <p:txBody>
          <a:bodyPr wrap="square" rtlCol="0">
            <a:spAutoFit/>
          </a:bodyPr>
          <a:p>
            <a:r>
              <a:rPr lang="en-US" altLang="zh-CN"/>
              <a:t>         </a:t>
            </a:r>
            <a:r>
              <a:rPr lang="zh-CN" altLang="en-US"/>
              <a:t>仿真机、虚拟仿真机、图像生成器分别位于三台机器中。虚拟仿真机需要两张网卡与两侧分别</a:t>
            </a:r>
            <a:r>
              <a:rPr lang="zh-CN" altLang="en-US"/>
              <a:t>沟通。</a:t>
            </a:r>
            <a:endParaRPr lang="zh-CN" altLang="en-US"/>
          </a:p>
        </p:txBody>
      </p:sp>
      <p:sp>
        <p:nvSpPr>
          <p:cNvPr id="20" name="文本框 19"/>
          <p:cNvSpPr txBox="1"/>
          <p:nvPr/>
        </p:nvSpPr>
        <p:spPr>
          <a:xfrm>
            <a:off x="5120640" y="5494020"/>
            <a:ext cx="1676400" cy="368300"/>
          </a:xfrm>
          <a:prstGeom prst="rect">
            <a:avLst/>
          </a:prstGeom>
          <a:noFill/>
        </p:spPr>
        <p:txBody>
          <a:bodyPr wrap="square" rtlCol="0">
            <a:spAutoFit/>
          </a:bodyPr>
          <a:p>
            <a:r>
              <a:rPr lang="zh-CN" altLang="en-US" b="1">
                <a:solidFill>
                  <a:schemeClr val="tx1"/>
                </a:solidFill>
              </a:rPr>
              <a:t>部</a:t>
            </a:r>
            <a:r>
              <a:rPr lang="en-US" altLang="zh-CN" b="1">
                <a:solidFill>
                  <a:schemeClr val="tx1"/>
                </a:solidFill>
              </a:rPr>
              <a:t>  </a:t>
            </a:r>
            <a:r>
              <a:rPr lang="zh-CN" altLang="en-US" b="1">
                <a:solidFill>
                  <a:schemeClr val="tx1"/>
                </a:solidFill>
              </a:rPr>
              <a:t>署</a:t>
            </a:r>
            <a:r>
              <a:rPr lang="en-US" altLang="zh-CN" b="1">
                <a:solidFill>
                  <a:schemeClr val="tx1"/>
                </a:solidFill>
              </a:rPr>
              <a:t>  </a:t>
            </a:r>
            <a:r>
              <a:rPr lang="zh-CN" altLang="en-US" b="1">
                <a:solidFill>
                  <a:schemeClr val="tx1"/>
                </a:solidFill>
              </a:rPr>
              <a:t>图</a:t>
            </a:r>
            <a:endParaRPr lang="zh-CN" altLang="en-US" b="1">
              <a:solidFill>
                <a:schemeClr val="tx1"/>
              </a:solidFill>
            </a:endParaRPr>
          </a:p>
        </p:txBody>
      </p:sp>
    </p:spTree>
    <p:custDataLst>
      <p:tags r:id="rId8"/>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14"/>
                                        </p:tgtEl>
                                        <p:attrNameLst>
                                          <p:attrName>ppt_x</p:attrName>
                                        </p:attrNameLst>
                                      </p:cBhvr>
                                      <p:tavLst>
                                        <p:tav tm="0">
                                          <p:val>
                                            <p:strVal val="ppt_x"/>
                                          </p:val>
                                        </p:tav>
                                        <p:tav tm="100000">
                                          <p:val>
                                            <p:strVal val="ppt_x"/>
                                          </p:val>
                                        </p:tav>
                                      </p:tavLst>
                                    </p:anim>
                                    <p:anim calcmode="lin" valueType="num">
                                      <p:cBhvr additive="base">
                                        <p:cTn id="7" dur="500"/>
                                        <p:tgtEl>
                                          <p:spTgt spid="14"/>
                                        </p:tgtEl>
                                        <p:attrNameLst>
                                          <p:attrName>ppt_y</p:attrName>
                                        </p:attrNameLst>
                                      </p:cBhvr>
                                      <p:tavLst>
                                        <p:tav tm="0">
                                          <p:val>
                                            <p:strVal val="ppt_y"/>
                                          </p:val>
                                        </p:tav>
                                        <p:tav tm="100000">
                                          <p:val>
                                            <p:strVal val="1+ppt_h/2"/>
                                          </p:val>
                                        </p:tav>
                                      </p:tavLst>
                                    </p:anim>
                                    <p:set>
                                      <p:cBhvr>
                                        <p:cTn id="8" dur="1" fill="hold">
                                          <p:stCondLst>
                                            <p:cond delay="499"/>
                                          </p:stCondLst>
                                        </p:cTn>
                                        <p:tgtEl>
                                          <p:spTgt spid="14"/>
                                        </p:tgtEl>
                                        <p:attrNameLst>
                                          <p:attrName>style.visibility</p:attrName>
                                        </p:attrNameLst>
                                      </p:cBhvr>
                                      <p:to>
                                        <p:strVal val="hidden"/>
                                      </p:to>
                                    </p:set>
                                  </p:childTnLst>
                                </p:cTn>
                              </p:par>
                              <p:par>
                                <p:cTn id="9" presetID="2" presetClass="exit" presetSubtype="4" fill="hold" grpId="0" nodeType="withEffect">
                                  <p:stCondLst>
                                    <p:cond delay="0"/>
                                  </p:stCondLst>
                                  <p:childTnLst>
                                    <p:anim calcmode="lin" valueType="num">
                                      <p:cBhvr additive="base">
                                        <p:cTn id="10" dur="500"/>
                                        <p:tgtEl>
                                          <p:spTgt spid="18"/>
                                        </p:tgtEl>
                                        <p:attrNameLst>
                                          <p:attrName>ppt_x</p:attrName>
                                        </p:attrNameLst>
                                      </p:cBhvr>
                                      <p:tavLst>
                                        <p:tav tm="0">
                                          <p:val>
                                            <p:strVal val="ppt_x"/>
                                          </p:val>
                                        </p:tav>
                                        <p:tav tm="100000">
                                          <p:val>
                                            <p:strVal val="ppt_x"/>
                                          </p:val>
                                        </p:tav>
                                      </p:tavLst>
                                    </p:anim>
                                    <p:anim calcmode="lin" valueType="num">
                                      <p:cBhvr additive="base">
                                        <p:cTn id="11" dur="500"/>
                                        <p:tgtEl>
                                          <p:spTgt spid="18"/>
                                        </p:tgtEl>
                                        <p:attrNameLst>
                                          <p:attrName>ppt_y</p:attrName>
                                        </p:attrNameLst>
                                      </p:cBhvr>
                                      <p:tavLst>
                                        <p:tav tm="0">
                                          <p:val>
                                            <p:strVal val="ppt_y"/>
                                          </p:val>
                                        </p:tav>
                                        <p:tav tm="100000">
                                          <p:val>
                                            <p:strVal val="1+ppt_h/2"/>
                                          </p:val>
                                        </p:tav>
                                      </p:tavLst>
                                    </p:anim>
                                    <p:set>
                                      <p:cBhvr>
                                        <p:cTn id="12" dur="1" fill="hold">
                                          <p:stCondLst>
                                            <p:cond delay="499"/>
                                          </p:stCondLst>
                                        </p:cTn>
                                        <p:tgtEl>
                                          <p:spTgt spid="18"/>
                                        </p:tgtEl>
                                        <p:attrNameLst>
                                          <p:attrName>style.visibility</p:attrName>
                                        </p:attrNameLst>
                                      </p:cBhvr>
                                      <p:to>
                                        <p:strVal val="hidden"/>
                                      </p:to>
                                    </p:set>
                                  </p:childTnLst>
                                </p:cTn>
                              </p:par>
                              <p:par>
                                <p:cTn id="13" presetID="2" presetClass="entr" presetSubtype="4"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500" fill="hold"/>
                                        <p:tgtEl>
                                          <p:spTgt spid="20"/>
                                        </p:tgtEl>
                                        <p:attrNameLst>
                                          <p:attrName>ppt_x</p:attrName>
                                        </p:attrNameLst>
                                      </p:cBhvr>
                                      <p:tavLst>
                                        <p:tav tm="0">
                                          <p:val>
                                            <p:strVal val="#ppt_x"/>
                                          </p:val>
                                        </p:tav>
                                        <p:tav tm="100000">
                                          <p:val>
                                            <p:strVal val="#ppt_x"/>
                                          </p:val>
                                        </p:tav>
                                      </p:tavLst>
                                    </p:anim>
                                    <p:anim calcmode="lin" valueType="num">
                                      <p:cBhvr additive="base">
                                        <p:cTn id="24"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Lst>
  </p:timing>
</p:sld>
</file>

<file path=ppt/tags/tag1.xml><?xml version="1.0" encoding="utf-8"?>
<p:tagLst xmlns:p="http://schemas.openxmlformats.org/presentationml/2006/main">
  <p:tag name="KSO_WM_UNIT_TABLE_BEAUTIFY" val="smartTable{45365f8d-1504-49cf-8f67-81a35bc3a776}"/>
</p:tagLst>
</file>

<file path=ppt/tags/tag10.xml><?xml version="1.0" encoding="utf-8"?>
<p:tagLst xmlns:p="http://schemas.openxmlformats.org/presentationml/2006/main">
  <p:tag name="KSO_WM_BEAUTIFY_FLAG" val="#wm#"/>
  <p:tag name="KSO_WM_UNIT_TYPE" val="l_h_i"/>
  <p:tag name="KSO_WM_UNIT_INDEX" val="1_3_3"/>
  <p:tag name="KSO_WM_UNIT_ID" val="diagram19882022_5*l_h_i*1_3_3"/>
  <p:tag name="KSO_WM_TEMPLATE_INDEX" val="19882022"/>
  <p:tag name="KSO_WM_TAG_VERSION" val="2.0"/>
  <p:tag name="KSO_WM_DIAGRAM_GROUP_CODE" val="l1-1"/>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TIMING" val="|14.5|8.8"/>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TIMING" val="|14.5|8.8"/>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wm#"/>
  <p:tag name="KSO_WM_UNIT_TYPE" val="l_h_a"/>
  <p:tag name="KSO_WM_UNIT_INDEX" val="1_3_1"/>
  <p:tag name="KSO_WM_UNIT_ID" val="diagram19882022_5*l_h_a*1_3_1"/>
  <p:tag name="KSO_WM_TEMPLATE_INDEX" val="19882022"/>
  <p:tag name="KSO_WM_TAG_VERSION" val="2.0"/>
  <p:tag name="KSO_WM_DIAGRAM_GROUP_CODE" val="l1-1"/>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TIMING" val="|14.5|8.8"/>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UNIT_TABLE_BEAUTIFY" val="smartTable{a472bfce-9699-47bf-94e9-ac77fdab2bd9}"/>
  <p:tag name="TABLE_ENDDRAG_ORIGIN_RECT" val="603*209"/>
  <p:tag name="TABLE_ENDDRAG_RECT" val="214*296*603*209"/>
</p:tagLst>
</file>

<file path=ppt/tags/tag116.xml><?xml version="1.0" encoding="utf-8"?>
<p:tagLst xmlns:p="http://schemas.openxmlformats.org/presentationml/2006/main">
  <p:tag name="TIMING" val="|14.5|8.8"/>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wm#"/>
  <p:tag name="KSO_WM_UNIT_TYPE" val="l_h_i"/>
  <p:tag name="KSO_WM_UNIT_INDEX" val="1_3_2"/>
  <p:tag name="KSO_WM_UNIT_ID" val="diagram19882022_5*l_h_i*1_3_2"/>
  <p:tag name="KSO_WM_TEMPLATE_INDEX" val="19882022"/>
  <p:tag name="KSO_WM_TAG_VERSION" val="2.0"/>
  <p:tag name="KSO_WM_DIAGRAM_GROUP_CODE" val="l1-1"/>
</p:tagLst>
</file>

<file path=ppt/tags/tag120.xml><?xml version="1.0" encoding="utf-8"?>
<p:tagLst xmlns:p="http://schemas.openxmlformats.org/presentationml/2006/main">
  <p:tag name="TIMING" val="|14.5|8.8"/>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TIMING" val="|14.5|8.8"/>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wm#"/>
  <p:tag name="KSO_WM_UNIT_TYPE" val="l_h_i"/>
  <p:tag name="KSO_WM_UNIT_INDEX" val="1_3_1"/>
  <p:tag name="KSO_WM_UNIT_ID" val="diagram19882022_5*l_h_i*1_3_1"/>
  <p:tag name="KSO_WM_TEMPLATE_INDEX" val="19882022"/>
  <p:tag name="KSO_WM_TAG_VERSION" val="2.0"/>
  <p:tag name="KSO_WM_DIAGRAM_GROUP_CODE" val="l1-1"/>
  <p:tag name="KSO_WM_UNIT_SUBTYPE" val="d"/>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TIMING" val="|14.5|8.8"/>
</p:tagLst>
</file>

<file path=ppt/tags/tag14.xml><?xml version="1.0" encoding="utf-8"?>
<p:tagLst xmlns:p="http://schemas.openxmlformats.org/presentationml/2006/main">
  <p:tag name="KSO_WM_BEAUTIFY_FLAG" val="#wm#"/>
  <p:tag name="KSO_WM_UNIT_TYPE" val="l_h_i"/>
  <p:tag name="KSO_WM_UNIT_INDEX" val="1_4_3"/>
  <p:tag name="KSO_WM_UNIT_ID" val="diagram19882022_5*l_h_i*1_4_3"/>
  <p:tag name="KSO_WM_TEMPLATE_INDEX" val="19882022"/>
  <p:tag name="KSO_WM_TAG_VERSION" val="2.0"/>
  <p:tag name="KSO_WM_DIAGRAM_GROUP_CODE" val="l1-1"/>
</p:tagLst>
</file>

<file path=ppt/tags/tag140.xml><?xml version="1.0" encoding="utf-8"?>
<p:tagLst xmlns:p="http://schemas.openxmlformats.org/presentationml/2006/main">
  <p:tag name="KSO_WM_UNIT_TABLE_BEAUTIFY" val="smartTable{91a551ca-eff0-45d5-8f5e-34aba7ec7b3a}"/>
</p:tagLst>
</file>

<file path=ppt/tags/tag141.xml><?xml version="1.0" encoding="utf-8"?>
<p:tagLst xmlns:p="http://schemas.openxmlformats.org/presentationml/2006/main">
  <p:tag name="KSO_WPP_MARK_KEY" val="b92a5862-e0f0-4716-9629-7c43e9182467"/>
  <p:tag name="COMMONDATA" val="eyJoZGlkIjoiYmU5ZGE0OThmNDgzYjJmMDJlNzRmY2IwNTRiNDFkOTAifQ=="/>
</p:tagLst>
</file>

<file path=ppt/tags/tag15.xml><?xml version="1.0" encoding="utf-8"?>
<p:tagLst xmlns:p="http://schemas.openxmlformats.org/presentationml/2006/main">
  <p:tag name="KSO_WM_BEAUTIFY_FLAG" val="#wm#"/>
  <p:tag name="KSO_WM_UNIT_TYPE" val="l_h_a"/>
  <p:tag name="KSO_WM_UNIT_INDEX" val="1_4_1"/>
  <p:tag name="KSO_WM_UNIT_ID" val="diagram19882022_5*l_h_a*1_4_1"/>
  <p:tag name="KSO_WM_TEMPLATE_INDEX" val="19882022"/>
  <p:tag name="KSO_WM_TAG_VERSION" val="2.0"/>
  <p:tag name="KSO_WM_DIAGRAM_GROUP_CODE" val="l1-1"/>
</p:tagLst>
</file>

<file path=ppt/tags/tag16.xml><?xml version="1.0" encoding="utf-8"?>
<p:tagLst xmlns:p="http://schemas.openxmlformats.org/presentationml/2006/main">
  <p:tag name="KSO_WM_BEAUTIFY_FLAG" val="#wm#"/>
  <p:tag name="KSO_WM_UNIT_TYPE" val="l_h_i"/>
  <p:tag name="KSO_WM_UNIT_INDEX" val="1_4_2"/>
  <p:tag name="KSO_WM_UNIT_ID" val="diagram19882022_5*l_h_i*1_4_2"/>
  <p:tag name="KSO_WM_TEMPLATE_INDEX" val="19882022"/>
  <p:tag name="KSO_WM_TAG_VERSION" val="2.0"/>
  <p:tag name="KSO_WM_DIAGRAM_GROUP_CODE" val="l1-1"/>
</p:tagLst>
</file>

<file path=ppt/tags/tag17.xml><?xml version="1.0" encoding="utf-8"?>
<p:tagLst xmlns:p="http://schemas.openxmlformats.org/presentationml/2006/main">
  <p:tag name="KSO_WM_BEAUTIFY_FLAG" val="#wm#"/>
  <p:tag name="KSO_WM_UNIT_TYPE" val="l_h_i"/>
  <p:tag name="KSO_WM_UNIT_INDEX" val="1_4_1"/>
  <p:tag name="KSO_WM_UNIT_ID" val="diagram19882022_5*l_h_i*1_4_1"/>
  <p:tag name="KSO_WM_TEMPLATE_INDEX" val="19882022"/>
  <p:tag name="KSO_WM_TAG_VERSION" val="2.0"/>
  <p:tag name="KSO_WM_DIAGRAM_GROUP_CODE" val="l1-1"/>
  <p:tag name="KSO_WM_UNIT_SUBTYPE" val="d"/>
</p:tagLst>
</file>

<file path=ppt/tags/tag18.xml><?xml version="1.0" encoding="utf-8"?>
<p:tagLst xmlns:p="http://schemas.openxmlformats.org/presentationml/2006/main">
  <p:tag name="KSO_WM_BEAUTIFY_FLAG" val="#wm#"/>
  <p:tag name="KSO_WM_UNIT_TYPE" val="l_h_i"/>
  <p:tag name="KSO_WM_UNIT_INDEX" val="1_5_3"/>
  <p:tag name="KSO_WM_UNIT_ID" val="diagram19882022_5*l_h_i*1_5_3"/>
  <p:tag name="KSO_WM_TEMPLATE_INDEX" val="19882022"/>
  <p:tag name="KSO_WM_TAG_VERSION" val="2.0"/>
  <p:tag name="KSO_WM_DIAGRAM_GROUP_CODE" val="l1-1"/>
</p:tagLst>
</file>

<file path=ppt/tags/tag19.xml><?xml version="1.0" encoding="utf-8"?>
<p:tagLst xmlns:p="http://schemas.openxmlformats.org/presentationml/2006/main">
  <p:tag name="KSO_WM_BEAUTIFY_FLAG" val="#wm#"/>
  <p:tag name="KSO_WM_UNIT_TYPE" val="l_h_a"/>
  <p:tag name="KSO_WM_UNIT_INDEX" val="1_5_1"/>
  <p:tag name="KSO_WM_UNIT_ID" val="diagram19882022_5*l_h_a*1_5_1"/>
  <p:tag name="KSO_WM_TEMPLATE_INDEX" val="19882022"/>
  <p:tag name="KSO_WM_TAG_VERSION" val="2.0"/>
  <p:tag name="KSO_WM_DIAGRAM_GROUP_CODE" val="l1-1"/>
</p:tagLst>
</file>

<file path=ppt/tags/tag2.xml><?xml version="1.0" encoding="utf-8"?>
<p:tagLst xmlns:p="http://schemas.openxmlformats.org/presentationml/2006/main">
  <p:tag name="KSO_WM_BEAUTIFY_FLAG" val="#wm#"/>
  <p:tag name="KSO_WM_UNIT_TYPE" val="l_h_i"/>
  <p:tag name="KSO_WM_UNIT_INDEX" val="1_1_2"/>
  <p:tag name="KSO_WM_UNIT_ID" val="diagram19882022_5*l_h_i*1_1_2"/>
  <p:tag name="KSO_WM_TEMPLATE_INDEX" val="19882022"/>
  <p:tag name="KSO_WM_TAG_VERSION" val="2.0"/>
  <p:tag name="KSO_WM_DIAGRAM_GROUP_CODE" val="l1-1"/>
</p:tagLst>
</file>

<file path=ppt/tags/tag20.xml><?xml version="1.0" encoding="utf-8"?>
<p:tagLst xmlns:p="http://schemas.openxmlformats.org/presentationml/2006/main">
  <p:tag name="KSO_WM_BEAUTIFY_FLAG" val="#wm#"/>
  <p:tag name="KSO_WM_UNIT_TYPE" val="l_h_i"/>
  <p:tag name="KSO_WM_UNIT_INDEX" val="1_5_2"/>
  <p:tag name="KSO_WM_UNIT_ID" val="diagram19882022_5*l_h_i*1_5_2"/>
  <p:tag name="KSO_WM_TEMPLATE_INDEX" val="19882022"/>
  <p:tag name="KSO_WM_TAG_VERSION" val="2.0"/>
  <p:tag name="KSO_WM_DIAGRAM_GROUP_CODE" val="l1-1"/>
</p:tagLst>
</file>

<file path=ppt/tags/tag21.xml><?xml version="1.0" encoding="utf-8"?>
<p:tagLst xmlns:p="http://schemas.openxmlformats.org/presentationml/2006/main">
  <p:tag name="KSO_WM_BEAUTIFY_FLAG" val="#wm#"/>
  <p:tag name="KSO_WM_UNIT_TYPE" val="l_h_i"/>
  <p:tag name="KSO_WM_UNIT_INDEX" val="1_5_1"/>
  <p:tag name="KSO_WM_UNIT_ID" val="diagram19882022_5*l_h_i*1_5_1"/>
  <p:tag name="KSO_WM_TEMPLATE_INDEX" val="19882022"/>
  <p:tag name="KSO_WM_TAG_VERSION" val="2.0"/>
  <p:tag name="KSO_WM_DIAGRAM_GROUP_CODE" val="l1-1"/>
  <p:tag name="KSO_WM_UNIT_SUBTYPE" val="d"/>
</p:tagLst>
</file>

<file path=ppt/tags/tag22.xml><?xml version="1.0" encoding="utf-8"?>
<p:tagLst xmlns:p="http://schemas.openxmlformats.org/presentationml/2006/main">
  <p:tag name="KSO_WM_BEAUTIFY_FLAG" val="#wm#"/>
  <p:tag name="KSO_WM_UNIT_TYPE" val="l_h_i"/>
  <p:tag name="KSO_WM_UNIT_INDEX" val="1_6_3"/>
  <p:tag name="KSO_WM_UNIT_ID" val="diagram19882022_5*l_h_i*1_6_3"/>
  <p:tag name="KSO_WM_TEMPLATE_INDEX" val="19882022"/>
  <p:tag name="KSO_WM_TAG_VERSION" val="2.0"/>
  <p:tag name="KSO_WM_DIAGRAM_GROUP_CODE" val="l1-1"/>
</p:tagLst>
</file>

<file path=ppt/tags/tag23.xml><?xml version="1.0" encoding="utf-8"?>
<p:tagLst xmlns:p="http://schemas.openxmlformats.org/presentationml/2006/main">
  <p:tag name="KSO_WM_BEAUTIFY_FLAG" val="#wm#"/>
  <p:tag name="KSO_WM_UNIT_TYPE" val="l_h_a"/>
  <p:tag name="KSO_WM_UNIT_INDEX" val="1_6_1"/>
  <p:tag name="KSO_WM_UNIT_ID" val="diagram19882022_5*l_h_a*1_6_1"/>
  <p:tag name="KSO_WM_TEMPLATE_INDEX" val="19882022"/>
  <p:tag name="KSO_WM_TAG_VERSION" val="2.0"/>
  <p:tag name="KSO_WM_DIAGRAM_GROUP_CODE" val="l1-1"/>
</p:tagLst>
</file>

<file path=ppt/tags/tag24.xml><?xml version="1.0" encoding="utf-8"?>
<p:tagLst xmlns:p="http://schemas.openxmlformats.org/presentationml/2006/main">
  <p:tag name="KSO_WM_BEAUTIFY_FLAG" val="#wm#"/>
  <p:tag name="KSO_WM_UNIT_TYPE" val="l_h_i"/>
  <p:tag name="KSO_WM_UNIT_INDEX" val="1_6_2"/>
  <p:tag name="KSO_WM_UNIT_ID" val="diagram19882022_5*l_h_i*1_6_2"/>
  <p:tag name="KSO_WM_TEMPLATE_INDEX" val="19882022"/>
  <p:tag name="KSO_WM_TAG_VERSION" val="2.0"/>
  <p:tag name="KSO_WM_DIAGRAM_GROUP_CODE" val="l1-1"/>
</p:tagLst>
</file>

<file path=ppt/tags/tag25.xml><?xml version="1.0" encoding="utf-8"?>
<p:tagLst xmlns:p="http://schemas.openxmlformats.org/presentationml/2006/main">
  <p:tag name="KSO_WM_BEAUTIFY_FLAG" val="#wm#"/>
  <p:tag name="KSO_WM_UNIT_TYPE" val="l_h_i"/>
  <p:tag name="KSO_WM_UNIT_INDEX" val="1_6_1"/>
  <p:tag name="KSO_WM_UNIT_ID" val="diagram19882022_5*l_h_i*1_6_1"/>
  <p:tag name="KSO_WM_TEMPLATE_INDEX" val="19882022"/>
  <p:tag name="KSO_WM_TAG_VERSION" val="2.0"/>
  <p:tag name="KSO_WM_DIAGRAM_GROUP_CODE" val="l1-1"/>
  <p:tag name="KSO_WM_UNIT_SUBTYPE" val="d"/>
</p:tagLst>
</file>

<file path=ppt/tags/tag26.xml><?xml version="1.0" encoding="utf-8"?>
<p:tagLst xmlns:p="http://schemas.openxmlformats.org/presentationml/2006/main">
  <p:tag name="KSO_WM_UNIT_PLACING_PICTURE_USER_VIEWPORT" val="{&quot;height&quot;:5491,&quot;width&quot;:8239}"/>
</p:tagLst>
</file>

<file path=ppt/tags/tag27.xml><?xml version="1.0" encoding="utf-8"?>
<p:tagLst xmlns:p="http://schemas.openxmlformats.org/presentationml/2006/main">
  <p:tag name="TIMING" val="|14.5|8.8"/>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wm#"/>
  <p:tag name="KSO_WM_UNIT_TYPE" val="l_h_i"/>
  <p:tag name="KSO_WM_UNIT_INDEX" val="1_1_1"/>
  <p:tag name="KSO_WM_UNIT_ID" val="diagram19882022_5*l_h_i*1_1_1"/>
  <p:tag name="KSO_WM_TEMPLATE_INDEX" val="19882022"/>
  <p:tag name="KSO_WM_TAG_VERSION" val="2.0"/>
  <p:tag name="KSO_WM_DIAGRAM_GROUP_CODE" val="l1-1"/>
  <p:tag name="KSO_WM_UNIT_SUBTYPE" val="d"/>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TIMING" val="|14.5|8.8"/>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wm#"/>
  <p:tag name="KSO_WM_UNIT_TYPE" val="l_h_i"/>
  <p:tag name="KSO_WM_UNIT_INDEX" val="1_1_3"/>
  <p:tag name="KSO_WM_UNIT_ID" val="diagram19882022_5*l_h_i*1_1_3"/>
  <p:tag name="KSO_WM_TEMPLATE_INDEX" val="19882022"/>
  <p:tag name="KSO_WM_TAG_VERSION" val="2.0"/>
  <p:tag name="KSO_WM_DIAGRAM_GROUP_CODE" val="l1-1"/>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wm#"/>
  <p:tag name="KSO_WM_UNIT_TYPE" val="l_h_a"/>
  <p:tag name="KSO_WM_UNIT_INDEX" val="1_1_1"/>
  <p:tag name="KSO_WM_UNIT_ID" val="diagram19882022_5*l_h_a*1_1_1"/>
  <p:tag name="KSO_WM_TEMPLATE_INDEX" val="19882022"/>
  <p:tag name="KSO_WM_TAG_VERSION" val="2.0"/>
  <p:tag name="KSO_WM_DIAGRAM_GROUP_CODE" val="l1-1"/>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TIMING" val="|14.5|8.8"/>
</p:tagLst>
</file>

<file path=ppt/tags/tag6.xml><?xml version="1.0" encoding="utf-8"?>
<p:tagLst xmlns:p="http://schemas.openxmlformats.org/presentationml/2006/main">
  <p:tag name="KSO_WM_BEAUTIFY_FLAG" val="#wm#"/>
  <p:tag name="KSO_WM_UNIT_TYPE" val="l_h_i"/>
  <p:tag name="KSO_WM_UNIT_INDEX" val="1_2_3"/>
  <p:tag name="KSO_WM_UNIT_ID" val="diagram19882022_5*l_h_i*1_2_3"/>
  <p:tag name="KSO_WM_TEMPLATE_INDEX" val="19882022"/>
  <p:tag name="KSO_WM_TAG_VERSION" val="2.0"/>
  <p:tag name="KSO_WM_DIAGRAM_GROUP_CODE" val="l1-1"/>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UNIT_TABLE_BEAUTIFY" val="smartTable{3a8c7fb9-75f4-4546-a2ce-e39a2504b457}"/>
  <p:tag name="TABLE_ENDDRAG_ORIGIN_RECT" val="303*182"/>
  <p:tag name="TABLE_ENDDRAG_RECT" val="232*349*303*182"/>
  <p:tag name="KSO_WM_BEAUTIFY_FLAG" val=""/>
</p:tagLst>
</file>

<file path=ppt/tags/tag64.xml><?xml version="1.0" encoding="utf-8"?>
<p:tagLst xmlns:p="http://schemas.openxmlformats.org/presentationml/2006/main">
  <p:tag name="KSO_WM_UNIT_TABLE_BEAUTIFY" val="smartTable{af90be2a-04a5-4148-a3f3-f8c72c923f43}"/>
  <p:tag name="TABLE_ENDDRAG_ORIGIN_RECT" val="303*182"/>
  <p:tag name="TABLE_ENDDRAG_RECT" val="232*349*303*182"/>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TIMING" val="|14.5|8.8"/>
</p:tagLst>
</file>

<file path=ppt/tags/tag7.xml><?xml version="1.0" encoding="utf-8"?>
<p:tagLst xmlns:p="http://schemas.openxmlformats.org/presentationml/2006/main">
  <p:tag name="KSO_WM_BEAUTIFY_FLAG" val="#wm#"/>
  <p:tag name="KSO_WM_UNIT_TYPE" val="l_h_a"/>
  <p:tag name="KSO_WM_UNIT_INDEX" val="1_2_1"/>
  <p:tag name="KSO_WM_UNIT_ID" val="diagram19882022_5*l_h_a*1_2_1"/>
  <p:tag name="KSO_WM_TEMPLATE_INDEX" val="19882022"/>
  <p:tag name="KSO_WM_TAG_VERSION" val="2.0"/>
  <p:tag name="KSO_WM_DIAGRAM_GROUP_CODE" val="l1-1"/>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UNIT_PLACING_PICTURE_USER_VIEWPORT" val="{&quot;height&quot;:7291,&quot;width&quot;:10372}"/>
  <p:tag name="KSO_WM_BEAUTIFY_FLAG" val=""/>
</p:tagLst>
</file>

<file path=ppt/tags/tag77.xml><?xml version="1.0" encoding="utf-8"?>
<p:tagLst xmlns:p="http://schemas.openxmlformats.org/presentationml/2006/main">
  <p:tag name="TIMING" val="|14.5|8.8"/>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wm#"/>
  <p:tag name="KSO_WM_UNIT_TYPE" val="l_h_i"/>
  <p:tag name="KSO_WM_UNIT_INDEX" val="1_2_2"/>
  <p:tag name="KSO_WM_UNIT_ID" val="diagram19882022_5*l_h_i*1_2_2"/>
  <p:tag name="KSO_WM_TEMPLATE_INDEX" val="19882022"/>
  <p:tag name="KSO_WM_TAG_VERSION" val="2.0"/>
  <p:tag name="KSO_WM_DIAGRAM_GROUP_CODE" val="l1-1"/>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UNIT_TABLE_BEAUTIFY" val="smartTable{1679b3bb-5b30-40cd-9490-16baa51de112}"/>
  <p:tag name="TABLE_ENDDRAG_ORIGIN_RECT" val="459*392"/>
  <p:tag name="TABLE_ENDDRAG_RECT" val="360*127*459*392"/>
</p:tagLst>
</file>

<file path=ppt/tags/tag82.xml><?xml version="1.0" encoding="utf-8"?>
<p:tagLst xmlns:p="http://schemas.openxmlformats.org/presentationml/2006/main">
  <p:tag name="KSO_WM_UNIT_TABLE_BEAUTIFY" val="smartTable{acec92ae-0545-4a1d-99cb-20e4b636148d}"/>
  <p:tag name="TABLE_ENDDRAG_ORIGIN_RECT" val="459*392"/>
  <p:tag name="TABLE_ENDDRAG_RECT" val="360*127*459*392"/>
</p:tagLst>
</file>

<file path=ppt/tags/tag83.xml><?xml version="1.0" encoding="utf-8"?>
<p:tagLst xmlns:p="http://schemas.openxmlformats.org/presentationml/2006/main">
  <p:tag name="TIMING" val="|14.5|8.8"/>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TIMING" val="|14.5|8.8"/>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wm#"/>
  <p:tag name="KSO_WM_UNIT_TYPE" val="l_h_i"/>
  <p:tag name="KSO_WM_UNIT_INDEX" val="1_2_1"/>
  <p:tag name="KSO_WM_UNIT_ID" val="diagram19882022_5*l_h_i*1_2_1"/>
  <p:tag name="KSO_WM_TEMPLATE_INDEX" val="19882022"/>
  <p:tag name="KSO_WM_TAG_VERSION" val="2.0"/>
  <p:tag name="KSO_WM_DIAGRAM_GROUP_CODE" val="l1-1"/>
  <p:tag name="KSO_WM_UNIT_SUBTYPE" val="d"/>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TIMING" val="|14.5|8.8"/>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TIMING" val="|14.5|8.8"/>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TIMING" val="|14.5|8.8"/>
</p:tagLst>
</file>

<file path=ppt/theme/theme1.xml><?xml version="1.0" encoding="utf-8"?>
<a:theme xmlns:a="http://schemas.openxmlformats.org/drawingml/2006/main" name="Office 主题">
  <a:themeElements>
    <a:clrScheme name="紫罗兰色">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6176</Words>
  <Application>WPS 演示</Application>
  <PresentationFormat>宽屏</PresentationFormat>
  <Paragraphs>696</Paragraphs>
  <Slides>20</Slides>
  <Notes>23</Notes>
  <HiddenSlides>1</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20</vt:i4>
      </vt:variant>
    </vt:vector>
  </HeadingPairs>
  <TitlesOfParts>
    <vt:vector size="34" baseType="lpstr">
      <vt:lpstr>Arial</vt:lpstr>
      <vt:lpstr>宋体</vt:lpstr>
      <vt:lpstr>Wingdings</vt:lpstr>
      <vt:lpstr>微软雅黑</vt:lpstr>
      <vt:lpstr>华文中宋</vt:lpstr>
      <vt:lpstr>Arial</vt:lpstr>
      <vt:lpstr>印品黑体</vt:lpstr>
      <vt:lpstr>Times New Roman</vt:lpstr>
      <vt:lpstr>Wingdings</vt:lpstr>
      <vt:lpstr>Calibri</vt:lpstr>
      <vt:lpstr>Arial Unicode MS</vt:lpstr>
      <vt:lpstr>Calibri Light</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徐鹤</dc:creator>
  <cp:lastModifiedBy>H</cp:lastModifiedBy>
  <cp:revision>508</cp:revision>
  <dcterms:created xsi:type="dcterms:W3CDTF">2017-05-30T11:12:00Z</dcterms:created>
  <dcterms:modified xsi:type="dcterms:W3CDTF">2023-05-22T04:14:26Z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EE8F1075D91F4C3F93A2F66BDB0A06C3_12</vt:lpwstr>
  </property>
  <property fmtid="{D5CDD505-2E9C-101B-9397-08002B2CF9AE}" pid="3" name="KSOProductBuildVer">
    <vt:lpwstr>2052-11.1.0.14036</vt:lpwstr>
  </property>
</Properties>
</file>

<file path=docProps/thumbnail.jpeg>
</file>